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Josefin Slab"/>
      <p:regular r:id="rId21"/>
      <p:bold r:id="rId22"/>
      <p:italic r:id="rId23"/>
      <p:boldItalic r:id="rId24"/>
    </p:embeddedFont>
    <p:embeddedFont>
      <p:font typeface="Anton"/>
      <p:regular r:id="rId25"/>
    </p:embeddedFont>
    <p:embeddedFont>
      <p:font typeface="Roboto"/>
      <p:regular r:id="rId26"/>
      <p:bold r:id="rId27"/>
      <p:italic r:id="rId28"/>
      <p:boldItalic r:id="rId29"/>
    </p:embeddedFont>
    <p:embeddedFont>
      <p:font typeface="Fira Sans Condensed Light"/>
      <p:regular r:id="rId30"/>
      <p:bold r:id="rId31"/>
      <p:italic r:id="rId32"/>
      <p:boldItalic r:id="rId33"/>
    </p:embeddedFont>
    <p:embeddedFont>
      <p:font typeface="Fira Sans Condensed"/>
      <p:regular r:id="rId34"/>
      <p:bold r:id="rId35"/>
      <p:italic r:id="rId36"/>
      <p:boldItalic r:id="rId37"/>
    </p:embeddedFont>
    <p:embeddedFont>
      <p:font typeface="Old Standard TT"/>
      <p:regular r:id="rId38"/>
      <p:bold r:id="rId39"/>
      <p:italic r:id="rId40"/>
    </p:embeddedFont>
    <p:embeddedFont>
      <p:font typeface="Advent Pro Light"/>
      <p:regular r:id="rId41"/>
      <p:bold r:id="rId42"/>
    </p:embeddedFont>
    <p:embeddedFont>
      <p:font typeface="Rajdhani"/>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DA908F-707B-46DF-AC05-A45B6DBDF7D8}">
  <a:tblStyle styleId="{94DA908F-707B-46DF-AC05-A45B6DBDF7D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ldStandardTT-italic.fntdata"/><Relationship Id="rId20" Type="http://schemas.openxmlformats.org/officeDocument/2006/relationships/slide" Target="slides/slide15.xml"/><Relationship Id="rId42" Type="http://schemas.openxmlformats.org/officeDocument/2006/relationships/font" Target="fonts/AdventProLight-bold.fntdata"/><Relationship Id="rId41" Type="http://schemas.openxmlformats.org/officeDocument/2006/relationships/font" Target="fonts/AdventProLight-regular.fntdata"/><Relationship Id="rId22" Type="http://schemas.openxmlformats.org/officeDocument/2006/relationships/font" Target="fonts/JosefinSlab-bold.fntdata"/><Relationship Id="rId44" Type="http://schemas.openxmlformats.org/officeDocument/2006/relationships/font" Target="fonts/Rajdhani-bold.fntdata"/><Relationship Id="rId21" Type="http://schemas.openxmlformats.org/officeDocument/2006/relationships/font" Target="fonts/JosefinSlab-regular.fntdata"/><Relationship Id="rId43" Type="http://schemas.openxmlformats.org/officeDocument/2006/relationships/font" Target="fonts/Rajdhani-regular.fntdata"/><Relationship Id="rId24" Type="http://schemas.openxmlformats.org/officeDocument/2006/relationships/font" Target="fonts/JosefinSlab-boldItalic.fntdata"/><Relationship Id="rId23" Type="http://schemas.openxmlformats.org/officeDocument/2006/relationships/font" Target="fonts/JosefinSlab-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Anton-regular.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CondensedLight-bold.fntdata"/><Relationship Id="rId30" Type="http://schemas.openxmlformats.org/officeDocument/2006/relationships/font" Target="fonts/FiraSansCondensedLight-regular.fntdata"/><Relationship Id="rId11" Type="http://schemas.openxmlformats.org/officeDocument/2006/relationships/slide" Target="slides/slide6.xml"/><Relationship Id="rId33" Type="http://schemas.openxmlformats.org/officeDocument/2006/relationships/font" Target="fonts/FiraSansCondensedLight-boldItalic.fntdata"/><Relationship Id="rId10" Type="http://schemas.openxmlformats.org/officeDocument/2006/relationships/slide" Target="slides/slide5.xml"/><Relationship Id="rId32" Type="http://schemas.openxmlformats.org/officeDocument/2006/relationships/font" Target="fonts/FiraSansCondensedLight-italic.fntdata"/><Relationship Id="rId13" Type="http://schemas.openxmlformats.org/officeDocument/2006/relationships/slide" Target="slides/slide8.xml"/><Relationship Id="rId35" Type="http://schemas.openxmlformats.org/officeDocument/2006/relationships/font" Target="fonts/FiraSansCondensed-bold.fntdata"/><Relationship Id="rId12" Type="http://schemas.openxmlformats.org/officeDocument/2006/relationships/slide" Target="slides/slide7.xml"/><Relationship Id="rId34" Type="http://schemas.openxmlformats.org/officeDocument/2006/relationships/font" Target="fonts/FiraSansCondensed-regular.fntdata"/><Relationship Id="rId15" Type="http://schemas.openxmlformats.org/officeDocument/2006/relationships/slide" Target="slides/slide10.xml"/><Relationship Id="rId37" Type="http://schemas.openxmlformats.org/officeDocument/2006/relationships/font" Target="fonts/FiraSansCondensed-boldItalic.fntdata"/><Relationship Id="rId14" Type="http://schemas.openxmlformats.org/officeDocument/2006/relationships/slide" Target="slides/slide9.xml"/><Relationship Id="rId36" Type="http://schemas.openxmlformats.org/officeDocument/2006/relationships/font" Target="fonts/FiraSansCondensed-italic.fntdata"/><Relationship Id="rId17" Type="http://schemas.openxmlformats.org/officeDocument/2006/relationships/slide" Target="slides/slide12.xml"/><Relationship Id="rId39" Type="http://schemas.openxmlformats.org/officeDocument/2006/relationships/font" Target="fonts/OldStandardTT-bold.fntdata"/><Relationship Id="rId16" Type="http://schemas.openxmlformats.org/officeDocument/2006/relationships/slide" Target="slides/slide11.xml"/><Relationship Id="rId38" Type="http://schemas.openxmlformats.org/officeDocument/2006/relationships/font" Target="fonts/OldStandardT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52c06fa9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52c06fa9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With those ratios chosen, my algorithm has 80% accuracy in predicting what class a face goes to.</a:t>
            </a:r>
            <a:endParaRPr/>
          </a:p>
          <a:p>
            <a:pPr indent="0" lvl="0" marL="0" rtl="0" algn="l">
              <a:lnSpc>
                <a:spcPct val="115000"/>
              </a:lnSpc>
              <a:spcBef>
                <a:spcPts val="1200"/>
              </a:spcBef>
              <a:spcAft>
                <a:spcPts val="0"/>
              </a:spcAft>
              <a:buNone/>
            </a:pPr>
            <a:r>
              <a:rPr lang="en"/>
              <a:t>Since the purpose of our algorithm is to find matching faces, the classifications don’t necessarily play a role in what we were trying to accomplish but it does tell us that the ratios chosen are good to use when finding a match</a:t>
            </a:r>
            <a:endParaRPr/>
          </a:p>
          <a:p>
            <a:pPr indent="0" lvl="0" marL="0" rtl="0" algn="l">
              <a:lnSpc>
                <a:spcPct val="115000"/>
              </a:lnSpc>
              <a:spcBef>
                <a:spcPts val="1200"/>
              </a:spcBef>
              <a:spcAft>
                <a:spcPts val="0"/>
              </a:spcAft>
              <a:buNone/>
            </a:pPr>
            <a:r>
              <a:rPr lang="en"/>
              <a:t>When the algorithm is run, it reads in the patients JSON file and pulls the needed facial points seen in the previous slide, then outputs the 3 closest matching faces based on the Euclidean distance using ratios 2 and 5. The patient is then able to choose which nose they like the best from the 3 choices and that face is sent to blender.</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54740ba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54740ba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081d51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081d51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Along with previous semester 3d face manipulation there is a new addition</a:t>
            </a:r>
            <a:endParaRPr/>
          </a:p>
          <a:p>
            <a:pPr indent="0" lvl="0" marL="0" rtl="0" algn="l">
              <a:spcBef>
                <a:spcPts val="0"/>
              </a:spcBef>
              <a:spcAft>
                <a:spcPts val="0"/>
              </a:spcAft>
              <a:buNone/>
            </a:pPr>
            <a:r>
              <a:rPr lang="en"/>
              <a:t>The application now makes a simple mesh of the nose </a:t>
            </a:r>
            <a:endParaRPr/>
          </a:p>
          <a:p>
            <a:pPr indent="0" lvl="0" marL="0" rtl="0" algn="l">
              <a:spcBef>
                <a:spcPts val="0"/>
              </a:spcBef>
              <a:spcAft>
                <a:spcPts val="0"/>
              </a:spcAft>
              <a:buNone/>
            </a:pPr>
            <a:r>
              <a:rPr lang="en"/>
              <a:t>Two meshes are made, one created from the old points of the nose and one of the new points of the nose</a:t>
            </a:r>
            <a:endParaRPr/>
          </a:p>
          <a:p>
            <a:pPr indent="0" lvl="0" marL="0" rtl="0" algn="l">
              <a:spcBef>
                <a:spcPts val="0"/>
              </a:spcBef>
              <a:spcAft>
                <a:spcPts val="0"/>
              </a:spcAft>
              <a:buNone/>
            </a:pPr>
            <a:r>
              <a:rPr lang="en"/>
              <a:t>This way the user will be able to see how much the nose will be adjusted in simpler terms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54740ba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54740ba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a98f72e9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a98f72e9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b8c287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b8c287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Rhinoplasty surgery is a plastic surgery procedure that has to do with the nose.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 It  is considered to be one of the most complex cosmetic surgeries because of its uncertainty.</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Therefore, plastic surgeons need to use modern-day technology to assist them in conducting such procedure.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Nova Initia is an application that uses a combination of a machine learning </a:t>
            </a:r>
            <a:r>
              <a:rPr lang="en" sz="1300">
                <a:solidFill>
                  <a:schemeClr val="dk1"/>
                </a:solidFill>
                <a:latin typeface="Old Standard TT"/>
                <a:ea typeface="Old Standard TT"/>
                <a:cs typeface="Old Standard TT"/>
                <a:sym typeface="Old Standard TT"/>
              </a:rPr>
              <a:t>algorithm</a:t>
            </a:r>
            <a:r>
              <a:rPr lang="en" sz="1300">
                <a:solidFill>
                  <a:schemeClr val="dk1"/>
                </a:solidFill>
                <a:latin typeface="Old Standard TT"/>
                <a:ea typeface="Old Standard TT"/>
                <a:cs typeface="Old Standard TT"/>
                <a:sym typeface="Old Standard TT"/>
              </a:rPr>
              <a:t> and a </a:t>
            </a:r>
            <a:r>
              <a:rPr lang="en" sz="1300">
                <a:solidFill>
                  <a:schemeClr val="dk1"/>
                </a:solidFill>
                <a:latin typeface="Old Standard TT"/>
                <a:ea typeface="Old Standard TT"/>
                <a:cs typeface="Old Standard TT"/>
                <a:sym typeface="Old Standard TT"/>
              </a:rPr>
              <a:t>3D imaging tool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which aids in the preoperative stage of a rhinoplasty procedure.</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Today we will be  presenting a machine learning algorithm that displays nose options for patients based</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 on the patients’ facial structure and the 3D imaging tool we use is Blender.</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 Our system uses an existing web application that helped us create our database of faces.</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 Nova Initia takes in a JSON file and outputs facial scans for the patient to choose from.</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lang="en" sz="1300">
                <a:solidFill>
                  <a:schemeClr val="dk1"/>
                </a:solidFill>
                <a:latin typeface="Old Standard TT"/>
                <a:ea typeface="Old Standard TT"/>
                <a:cs typeface="Old Standard TT"/>
                <a:sym typeface="Old Standard TT"/>
              </a:rPr>
              <a:t> These facial scans are taken using the Bellus3D iPhone application.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42b55ee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42b55ee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Clr>
                <a:schemeClr val="dk1"/>
              </a:buClr>
              <a:buSzPts val="1100"/>
              <a:buFont typeface="Arial"/>
              <a:buNone/>
            </a:pPr>
            <a:r>
              <a:rPr lang="en" sz="1000">
                <a:latin typeface="Fira Sans Condensed Light"/>
                <a:ea typeface="Fira Sans Condensed Light"/>
                <a:cs typeface="Fira Sans Condensed Light"/>
                <a:sym typeface="Fira Sans Condensed Light"/>
              </a:rPr>
              <a:t>Why Docker?</a:t>
            </a:r>
            <a:br>
              <a:rPr lang="en" sz="1000">
                <a:latin typeface="Fira Sans Condensed Light"/>
                <a:ea typeface="Fira Sans Condensed Light"/>
                <a:cs typeface="Fira Sans Condensed Light"/>
                <a:sym typeface="Fira Sans Condensed Light"/>
              </a:rPr>
            </a:br>
            <a:r>
              <a:rPr lang="en" sz="1000">
                <a:latin typeface="Fira Sans Condensed Light"/>
                <a:ea typeface="Fira Sans Condensed Light"/>
                <a:cs typeface="Fira Sans Condensed Light"/>
                <a:sym typeface="Fira Sans Condensed Light"/>
              </a:rPr>
              <a:t>Once docker is deployed, it will automatically install all dependencies for the user to continue development on their own. This will allow for continuous enhancement on the application from other engineers post graduation. </a:t>
            </a:r>
            <a:br>
              <a:rPr lang="en" sz="1000">
                <a:latin typeface="Fira Sans Condensed Light"/>
                <a:ea typeface="Fira Sans Condensed Light"/>
                <a:cs typeface="Fira Sans Condensed Light"/>
                <a:sym typeface="Fira Sans Condensed Light"/>
              </a:rPr>
            </a:br>
            <a:r>
              <a:rPr lang="en" sz="1000">
                <a:latin typeface="Fira Sans Condensed Light"/>
                <a:ea typeface="Fira Sans Condensed Light"/>
                <a:cs typeface="Fira Sans Condensed Light"/>
                <a:sym typeface="Fira Sans Condensed Light"/>
              </a:rPr>
              <a:t>This container will include images such as the build file for ./src, mySQL, Blender and it will run on a linux environment for unanimity of any future dependencies</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083a88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083a88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T</a:t>
            </a:r>
            <a:r>
              <a:rPr lang="en">
                <a:solidFill>
                  <a:schemeClr val="dk1"/>
                </a:solidFill>
                <a:latin typeface="Old Standard TT"/>
                <a:ea typeface="Old Standard TT"/>
                <a:cs typeface="Old Standard TT"/>
                <a:sym typeface="Old Standard TT"/>
              </a:rPr>
              <a:t>he desired database would be having face scans of people that have had a successful rhinoplasty in the past. </a:t>
            </a:r>
            <a:r>
              <a:rPr lang="en">
                <a:latin typeface="Old Standard TT"/>
                <a:ea typeface="Old Standard TT"/>
                <a:cs typeface="Old Standard TT"/>
                <a:sym typeface="Old Standard TT"/>
              </a:rPr>
              <a:t>However, due to the limitation of not having access to that, the database we created is using 33 people that volunteered to be part of our project and have signed a consent form. Each person went through the stage of getting their face scanned using the Bellus3D phone application by one of our team members then their object type folder gets exported. Each object folder has three files which include a .obj, .mtl, and a jpeg of their scan. This folder is then used by myself in the digitized web application provided to us, I first upload each of the three files and then the person’s scan is displayed. I then manually plotted 48 points onto each person’s scan and then I download the JSON file to my computer. The JSON files are then used in the read_in code which will generate a CSV and an XLSX file for each person. These files make up our database, </a:t>
            </a:r>
            <a:r>
              <a:rPr lang="en">
                <a:latin typeface="Old Standard TT"/>
                <a:ea typeface="Old Standard TT"/>
                <a:cs typeface="Old Standard TT"/>
                <a:sym typeface="Old Standard TT"/>
              </a:rPr>
              <a:t>which include the measurements and face obj folder for each person. The XLSX files are used for Blender and the user interface uses the .mtl and .obj files. The patient on the right here is patient Bader and this is an example of the 48 points plotted onto Bader’s face scan.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212121"/>
              </a:solidFill>
              <a:highlight>
                <a:srgbClr val="FFFFFF"/>
              </a:highlight>
              <a:latin typeface="Old Standard TT"/>
              <a:ea typeface="Old Standard TT"/>
              <a:cs typeface="Old Standard TT"/>
              <a:sym typeface="Old Standard T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0a342e9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0a342e9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The table you see here is the XLSX file that Blender uses which includes all 48 points, the table here is shown into three sections and shows an example of 36 of the 48 points. The information saved are the shortened name of each point and the corresponding location of each point on the face which are the x, y, and z coordinates. These 48 points will help calculate distances which will be used in ratio calculations that are going to be explained by Hailey.</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semester I developed a k-NN machine learning algorithm in python to find matching faces. Our vision was to use a database of “nice noses” to match the patient with a person from the database based on their facial structure. The nose from the matching face then replaces the current patient’s nose.</a:t>
            </a:r>
            <a:endParaRPr/>
          </a:p>
          <a:p>
            <a:pPr indent="0" lvl="0" marL="0" rtl="0" algn="l">
              <a:lnSpc>
                <a:spcPct val="115000"/>
              </a:lnSpc>
              <a:spcBef>
                <a:spcPts val="1200"/>
              </a:spcBef>
              <a:spcAft>
                <a:spcPts val="0"/>
              </a:spcAft>
              <a:buClr>
                <a:schemeClr val="dk1"/>
              </a:buClr>
              <a:buSzPts val="1100"/>
              <a:buFont typeface="Arial"/>
              <a:buNone/>
            </a:pPr>
            <a:r>
              <a:rPr lang="en"/>
              <a:t>k-nn stands for k nearest neighbors, this type of ML is considered lazy learning since the learning is done once it is run using labeled data. Basically the algorithm uses the Euclidean distance between the current patients face and the database to predict which class a face would be classified as by looking at the k nearest neighbors.</a:t>
            </a:r>
            <a:endParaRPr/>
          </a:p>
          <a:p>
            <a:pPr indent="0" lvl="0" marL="0" rtl="0" algn="l">
              <a:lnSpc>
                <a:spcPct val="115000"/>
              </a:lnSpc>
              <a:spcBef>
                <a:spcPts val="1200"/>
              </a:spcBef>
              <a:spcAft>
                <a:spcPts val="0"/>
              </a:spcAft>
              <a:buClr>
                <a:schemeClr val="dk1"/>
              </a:buClr>
              <a:buSzPts val="1100"/>
              <a:buFont typeface="Arial"/>
              <a:buNone/>
            </a:pPr>
            <a:r>
              <a:rPr lang="en"/>
              <a:t>I separated the faces into 3 groups based on their cross ratios. The graph on the right shows each of the faces from the database plotted using ratio 2 and 5 and the colors represent which class the face is in.</a:t>
            </a:r>
            <a:endParaRPr/>
          </a:p>
          <a:p>
            <a:pPr indent="0" lvl="0" marL="0" rtl="0" algn="l">
              <a:spcBef>
                <a:spcPts val="1200"/>
              </a:spcBef>
              <a:spcAft>
                <a:spcPts val="16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a98f72e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a98f72e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After researching I chose 5 facial ratios to compare each face, after checking how defining each ratio was, I found that the two most defining ratios were the interchilion/interdacryon (ratio 2) and trichion-menton/zygion (ratio 5) ratios.</a:t>
            </a:r>
            <a:endParaRPr/>
          </a:p>
          <a:p>
            <a:pPr indent="0" lvl="0" marL="0" rtl="0" algn="l">
              <a:lnSpc>
                <a:spcPct val="115000"/>
              </a:lnSpc>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youtu.be/sHAIdkmtq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35.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NOVA INITIA </a:t>
            </a:r>
            <a:endParaRPr>
              <a:latin typeface="Rajdhani"/>
              <a:ea typeface="Rajdhani"/>
              <a:cs typeface="Rajdhani"/>
              <a:sym typeface="Rajdhani"/>
            </a:endParaRPr>
          </a:p>
        </p:txBody>
      </p:sp>
      <p:sp>
        <p:nvSpPr>
          <p:cNvPr id="99" name="Google Shape;99;p2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Final Demo/ SPRING 2021</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K-NN MACHINE LEARNING ALGORITHM</a:t>
            </a:r>
            <a:endParaRPr>
              <a:solidFill>
                <a:schemeClr val="lt2"/>
              </a:solidFill>
            </a:endParaRPr>
          </a:p>
          <a:p>
            <a:pPr indent="0" lvl="0" marL="0" rtl="0" algn="ctr">
              <a:spcBef>
                <a:spcPts val="0"/>
              </a:spcBef>
              <a:spcAft>
                <a:spcPts val="0"/>
              </a:spcAft>
              <a:buNone/>
            </a:pPr>
            <a:r>
              <a:t/>
            </a:r>
            <a:endParaRPr/>
          </a:p>
        </p:txBody>
      </p:sp>
      <p:pic>
        <p:nvPicPr>
          <p:cNvPr id="320" name="Google Shape;320;p31"/>
          <p:cNvPicPr preferRelativeResize="0"/>
          <p:nvPr/>
        </p:nvPicPr>
        <p:blipFill>
          <a:blip r:embed="rId3">
            <a:alphaModFix/>
          </a:blip>
          <a:stretch>
            <a:fillRect/>
          </a:stretch>
        </p:blipFill>
        <p:spPr>
          <a:xfrm>
            <a:off x="305625" y="1532850"/>
            <a:ext cx="4410075" cy="2381250"/>
          </a:xfrm>
          <a:prstGeom prst="rect">
            <a:avLst/>
          </a:prstGeom>
          <a:noFill/>
          <a:ln>
            <a:noFill/>
          </a:ln>
        </p:spPr>
      </p:pic>
      <p:sp>
        <p:nvSpPr>
          <p:cNvPr id="321" name="Google Shape;321;p31"/>
          <p:cNvSpPr txBox="1"/>
          <p:nvPr/>
        </p:nvSpPr>
        <p:spPr>
          <a:xfrm>
            <a:off x="659063" y="4021925"/>
            <a:ext cx="370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Ratio dataframe for patient Gizem Urolog</a:t>
            </a:r>
            <a:endParaRPr sz="1200">
              <a:solidFill>
                <a:srgbClr val="FFFFFF"/>
              </a:solidFill>
              <a:latin typeface="Fira Sans Condensed Light"/>
              <a:ea typeface="Fira Sans Condensed Light"/>
              <a:cs typeface="Fira Sans Condensed Light"/>
              <a:sym typeface="Fira Sans Condensed Light"/>
            </a:endParaRPr>
          </a:p>
        </p:txBody>
      </p:sp>
      <p:pic>
        <p:nvPicPr>
          <p:cNvPr id="322" name="Google Shape;322;p31"/>
          <p:cNvPicPr preferRelativeResize="0"/>
          <p:nvPr/>
        </p:nvPicPr>
        <p:blipFill>
          <a:blip r:embed="rId4">
            <a:alphaModFix/>
          </a:blip>
          <a:stretch>
            <a:fillRect/>
          </a:stretch>
        </p:blipFill>
        <p:spPr>
          <a:xfrm>
            <a:off x="5871975" y="1890038"/>
            <a:ext cx="2238375" cy="1666875"/>
          </a:xfrm>
          <a:prstGeom prst="rect">
            <a:avLst/>
          </a:prstGeom>
          <a:noFill/>
          <a:ln>
            <a:noFill/>
          </a:ln>
        </p:spPr>
      </p:pic>
      <p:sp>
        <p:nvSpPr>
          <p:cNvPr id="323" name="Google Shape;323;p31"/>
          <p:cNvSpPr txBox="1"/>
          <p:nvPr/>
        </p:nvSpPr>
        <p:spPr>
          <a:xfrm>
            <a:off x="5491163" y="3914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Nearest neighbors d</a:t>
            </a:r>
            <a:r>
              <a:rPr lang="en" sz="1200">
                <a:solidFill>
                  <a:srgbClr val="FFFFFF"/>
                </a:solidFill>
                <a:latin typeface="Fira Sans Condensed Light"/>
                <a:ea typeface="Fira Sans Condensed Light"/>
                <a:cs typeface="Fira Sans Condensed Light"/>
                <a:sym typeface="Fira Sans Condensed Light"/>
              </a:rPr>
              <a:t>ataframe for PatientE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Adding Points to Blender</a:t>
            </a:r>
            <a:endParaRPr/>
          </a:p>
        </p:txBody>
      </p:sp>
      <p:sp>
        <p:nvSpPr>
          <p:cNvPr id="329" name="Google Shape;329;p32"/>
          <p:cNvSpPr txBox="1"/>
          <p:nvPr/>
        </p:nvSpPr>
        <p:spPr>
          <a:xfrm>
            <a:off x="451450" y="1487550"/>
            <a:ext cx="4395900" cy="3362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Blender takes in the original and the new nose points created by the rule based algorithm</a:t>
            </a:r>
            <a:endParaRPr>
              <a:solidFill>
                <a:srgbClr val="FFFFFF"/>
              </a:solidFill>
              <a:latin typeface="Roboto"/>
              <a:ea typeface="Roboto"/>
              <a:cs typeface="Roboto"/>
              <a:sym typeface="Roboto"/>
            </a:endParaRPr>
          </a:p>
          <a:p>
            <a:pPr indent="0" lvl="0" marL="457200" rtl="0" algn="l">
              <a:lnSpc>
                <a:spcPct val="115000"/>
              </a:lnSpc>
              <a:spcBef>
                <a:spcPts val="1600"/>
              </a:spcBef>
              <a:spcAft>
                <a:spcPts val="0"/>
              </a:spcAft>
              <a:buNone/>
            </a:pPr>
            <a:r>
              <a:t/>
            </a:r>
            <a:endParaRPr>
              <a:solidFill>
                <a:srgbClr val="FFFFFF"/>
              </a:solidFill>
              <a:latin typeface="Roboto"/>
              <a:ea typeface="Roboto"/>
              <a:cs typeface="Roboto"/>
              <a:sym typeface="Roboto"/>
            </a:endParaRPr>
          </a:p>
          <a:p>
            <a:pPr indent="-317500" lvl="0" marL="457200" rtl="0" algn="l">
              <a:lnSpc>
                <a:spcPct val="115000"/>
              </a:lnSpc>
              <a:spcBef>
                <a:spcPts val="1600"/>
              </a:spcBef>
              <a:spcAft>
                <a:spcPts val="0"/>
              </a:spcAft>
              <a:buClr>
                <a:srgbClr val="FFFFFF"/>
              </a:buClr>
              <a:buSzPts val="1400"/>
              <a:buFont typeface="Roboto"/>
              <a:buChar char="●"/>
            </a:pPr>
            <a:r>
              <a:rPr lang="en">
                <a:solidFill>
                  <a:srgbClr val="FFFFFF"/>
                </a:solidFill>
                <a:latin typeface="Roboto"/>
                <a:ea typeface="Roboto"/>
                <a:cs typeface="Roboto"/>
                <a:sym typeface="Roboto"/>
              </a:rPr>
              <a:t>Old and new points are displayed on the 3D model with spheres and cubes respectively</a:t>
            </a:r>
            <a:endParaRPr>
              <a:solidFill>
                <a:srgbClr val="FFFFFF"/>
              </a:solidFill>
              <a:latin typeface="Roboto"/>
              <a:ea typeface="Roboto"/>
              <a:cs typeface="Roboto"/>
              <a:sym typeface="Roboto"/>
            </a:endParaRPr>
          </a:p>
          <a:p>
            <a:pPr indent="0" lvl="0" marL="0" rtl="0" algn="l">
              <a:lnSpc>
                <a:spcPct val="115000"/>
              </a:lnSpc>
              <a:spcBef>
                <a:spcPts val="1600"/>
              </a:spcBef>
              <a:spcAft>
                <a:spcPts val="0"/>
              </a:spcAft>
              <a:buNone/>
            </a:pPr>
            <a:r>
              <a:t/>
            </a:r>
            <a:endParaRPr>
              <a:solidFill>
                <a:srgbClr val="FFFFFF"/>
              </a:solidFill>
              <a:latin typeface="Roboto"/>
              <a:ea typeface="Roboto"/>
              <a:cs typeface="Roboto"/>
              <a:sym typeface="Roboto"/>
            </a:endParaRPr>
          </a:p>
          <a:p>
            <a:pPr indent="-317500" lvl="0" marL="457200" rtl="0" algn="l">
              <a:lnSpc>
                <a:spcPct val="115000"/>
              </a:lnSpc>
              <a:spcBef>
                <a:spcPts val="1600"/>
              </a:spcBef>
              <a:spcAft>
                <a:spcPts val="0"/>
              </a:spcAft>
              <a:buClr>
                <a:srgbClr val="FFFFFF"/>
              </a:buClr>
              <a:buSzPts val="1400"/>
              <a:buFont typeface="Roboto"/>
              <a:buChar char="●"/>
            </a:pPr>
            <a:r>
              <a:rPr lang="en">
                <a:solidFill>
                  <a:srgbClr val="FFFFFF"/>
                </a:solidFill>
                <a:latin typeface="Roboto"/>
                <a:ea typeface="Roboto"/>
                <a:cs typeface="Roboto"/>
                <a:sym typeface="Roboto"/>
              </a:rPr>
              <a:t>User matches sphere to cube of same color with the deform tool</a:t>
            </a:r>
            <a:endParaRPr>
              <a:solidFill>
                <a:srgbClr val="FFFFFF"/>
              </a:solidFill>
              <a:latin typeface="Roboto"/>
              <a:ea typeface="Roboto"/>
              <a:cs typeface="Roboto"/>
              <a:sym typeface="Roboto"/>
            </a:endParaRPr>
          </a:p>
          <a:p>
            <a:pPr indent="0" lvl="0" marL="0" rtl="0" algn="l">
              <a:spcBef>
                <a:spcPts val="1600"/>
              </a:spcBef>
              <a:spcAft>
                <a:spcPts val="0"/>
              </a:spcAft>
              <a:buNone/>
            </a:pPr>
            <a:r>
              <a:t/>
            </a:r>
            <a:endParaRPr sz="1100">
              <a:latin typeface="Fira Sans Condensed Light"/>
              <a:ea typeface="Fira Sans Condensed Light"/>
              <a:cs typeface="Fira Sans Condensed Light"/>
              <a:sym typeface="Fira Sans Condensed Light"/>
            </a:endParaRPr>
          </a:p>
        </p:txBody>
      </p:sp>
      <p:pic>
        <p:nvPicPr>
          <p:cNvPr id="330" name="Google Shape;330;p32"/>
          <p:cNvPicPr preferRelativeResize="0"/>
          <p:nvPr/>
        </p:nvPicPr>
        <p:blipFill>
          <a:blip r:embed="rId3">
            <a:alphaModFix/>
          </a:blip>
          <a:stretch>
            <a:fillRect/>
          </a:stretch>
        </p:blipFill>
        <p:spPr>
          <a:xfrm>
            <a:off x="6039000" y="1383650"/>
            <a:ext cx="1957575" cy="2855575"/>
          </a:xfrm>
          <a:prstGeom prst="rect">
            <a:avLst/>
          </a:prstGeom>
          <a:noFill/>
          <a:ln>
            <a:noFill/>
          </a:ln>
        </p:spPr>
      </p:pic>
      <p:sp>
        <p:nvSpPr>
          <p:cNvPr id="331" name="Google Shape;331;p32"/>
          <p:cNvSpPr txBox="1"/>
          <p:nvPr/>
        </p:nvSpPr>
        <p:spPr>
          <a:xfrm>
            <a:off x="6255488" y="4285025"/>
            <a:ext cx="15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Nose With Points</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Blender </a:t>
            </a:r>
            <a:endParaRPr/>
          </a:p>
        </p:txBody>
      </p:sp>
      <p:sp>
        <p:nvSpPr>
          <p:cNvPr id="337" name="Google Shape;337;p33"/>
          <p:cNvSpPr txBox="1"/>
          <p:nvPr/>
        </p:nvSpPr>
        <p:spPr>
          <a:xfrm>
            <a:off x="934375" y="1308125"/>
            <a:ext cx="6834300" cy="314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38" name="Google Shape;338;p33"/>
          <p:cNvSpPr txBox="1"/>
          <p:nvPr/>
        </p:nvSpPr>
        <p:spPr>
          <a:xfrm>
            <a:off x="836275" y="1258125"/>
            <a:ext cx="49437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Blender makes two simple meshes</a:t>
            </a:r>
            <a:endParaRPr sz="1600">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The Green mesh shows the simple mesh of the before nose</a:t>
            </a:r>
            <a:endParaRPr sz="1600">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The Pink mesh shows the adjustment that the algorithm makes</a:t>
            </a:r>
            <a:endParaRPr sz="1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This shows the user a simple visual representation on how much the nose will be adjusted</a:t>
            </a:r>
            <a:endParaRPr sz="1600">
              <a:solidFill>
                <a:srgbClr val="FFFFFF"/>
              </a:solidFill>
              <a:latin typeface="Fira Sans Condensed Light"/>
              <a:ea typeface="Fira Sans Condensed Light"/>
              <a:cs typeface="Fira Sans Condensed Light"/>
              <a:sym typeface="Fira Sans Condensed Light"/>
            </a:endParaRPr>
          </a:p>
        </p:txBody>
      </p:sp>
      <p:pic>
        <p:nvPicPr>
          <p:cNvPr id="339" name="Google Shape;339;p33"/>
          <p:cNvPicPr preferRelativeResize="0"/>
          <p:nvPr/>
        </p:nvPicPr>
        <p:blipFill>
          <a:blip r:embed="rId3">
            <a:alphaModFix/>
          </a:blip>
          <a:stretch>
            <a:fillRect/>
          </a:stretch>
        </p:blipFill>
        <p:spPr>
          <a:xfrm>
            <a:off x="6543951" y="969375"/>
            <a:ext cx="1996300" cy="372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4"/>
          <p:cNvPicPr preferRelativeResize="0"/>
          <p:nvPr/>
        </p:nvPicPr>
        <p:blipFill>
          <a:blip r:embed="rId3">
            <a:alphaModFix/>
          </a:blip>
          <a:stretch>
            <a:fillRect/>
          </a:stretch>
        </p:blipFill>
        <p:spPr>
          <a:xfrm>
            <a:off x="1218100" y="1172450"/>
            <a:ext cx="2445250" cy="3377424"/>
          </a:xfrm>
          <a:prstGeom prst="rect">
            <a:avLst/>
          </a:prstGeom>
          <a:noFill/>
          <a:ln>
            <a:noFill/>
          </a:ln>
        </p:spPr>
      </p:pic>
      <p:pic>
        <p:nvPicPr>
          <p:cNvPr id="345" name="Google Shape;345;p34"/>
          <p:cNvPicPr preferRelativeResize="0"/>
          <p:nvPr/>
        </p:nvPicPr>
        <p:blipFill>
          <a:blip r:embed="rId4">
            <a:alphaModFix/>
          </a:blip>
          <a:stretch>
            <a:fillRect/>
          </a:stretch>
        </p:blipFill>
        <p:spPr>
          <a:xfrm>
            <a:off x="4884475" y="1172438"/>
            <a:ext cx="2964275" cy="3237900"/>
          </a:xfrm>
          <a:prstGeom prst="rect">
            <a:avLst/>
          </a:prstGeom>
          <a:noFill/>
          <a:ln>
            <a:noFill/>
          </a:ln>
        </p:spPr>
      </p:pic>
      <p:sp>
        <p:nvSpPr>
          <p:cNvPr id="346" name="Google Shape;346;p34"/>
          <p:cNvSpPr txBox="1"/>
          <p:nvPr/>
        </p:nvSpPr>
        <p:spPr>
          <a:xfrm>
            <a:off x="2287394" y="410556"/>
            <a:ext cx="16080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Before</a:t>
            </a:r>
            <a:endParaRPr>
              <a:solidFill>
                <a:srgbClr val="FFFFFF"/>
              </a:solidFill>
              <a:latin typeface="Roboto"/>
              <a:ea typeface="Roboto"/>
              <a:cs typeface="Roboto"/>
              <a:sym typeface="Roboto"/>
            </a:endParaRPr>
          </a:p>
        </p:txBody>
      </p:sp>
      <p:sp>
        <p:nvSpPr>
          <p:cNvPr id="347" name="Google Shape;347;p34"/>
          <p:cNvSpPr txBox="1"/>
          <p:nvPr/>
        </p:nvSpPr>
        <p:spPr>
          <a:xfrm>
            <a:off x="5371893" y="410541"/>
            <a:ext cx="16080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After</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Demo </a:t>
            </a:r>
            <a:endParaRPr/>
          </a:p>
        </p:txBody>
      </p:sp>
      <p:sp>
        <p:nvSpPr>
          <p:cNvPr id="353" name="Google Shape;353;p35"/>
          <p:cNvSpPr txBox="1"/>
          <p:nvPr/>
        </p:nvSpPr>
        <p:spPr>
          <a:xfrm>
            <a:off x="2653825" y="1860425"/>
            <a:ext cx="3228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3"/>
              </a:rPr>
              <a:t>https://youtu.be/sHAIdkmtqew</a:t>
            </a:r>
            <a:endParaRPr sz="1700">
              <a:solidFill>
                <a:schemeClr val="lt2"/>
              </a:solidFill>
            </a:endParaRPr>
          </a:p>
          <a:p>
            <a:pPr indent="0" lvl="0" marL="0" rtl="0" algn="l">
              <a:spcBef>
                <a:spcPts val="0"/>
              </a:spcBef>
              <a:spcAft>
                <a:spcPts val="0"/>
              </a:spcAft>
              <a:buNone/>
            </a:pPr>
            <a:r>
              <a:t/>
            </a:r>
            <a:endParaRPr sz="17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6"/>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a:t>
            </a:r>
            <a:endParaRPr sz="3000">
              <a:solidFill>
                <a:srgbClr val="F3F3F3"/>
              </a:solidFill>
            </a:endParaRPr>
          </a:p>
        </p:txBody>
      </p:sp>
      <p:sp>
        <p:nvSpPr>
          <p:cNvPr id="106" name="Google Shape;106;p23"/>
          <p:cNvSpPr txBox="1"/>
          <p:nvPr>
            <p:ph idx="1" type="body"/>
          </p:nvPr>
        </p:nvSpPr>
        <p:spPr>
          <a:xfrm>
            <a:off x="720000" y="1134675"/>
            <a:ext cx="7704000" cy="3606000"/>
          </a:xfrm>
          <a:prstGeom prst="rect">
            <a:avLst/>
          </a:prstGeom>
          <a:solidFill>
            <a:srgbClr val="0C343D">
              <a:alpha val="56699"/>
            </a:srgbClr>
          </a:solidFill>
        </p:spPr>
        <p:txBody>
          <a:bodyPr anchorCtr="0" anchor="t" bIns="91425" lIns="234000" spcFirstLastPara="1" rIns="234000" wrap="square" tIns="234000">
            <a:noAutofit/>
          </a:bodyPr>
          <a:lstStyle/>
          <a:p>
            <a:pPr indent="0" lvl="0" marL="0" rtl="0" algn="l">
              <a:spcBef>
                <a:spcPts val="0"/>
              </a:spcBef>
              <a:spcAft>
                <a:spcPts val="0"/>
              </a:spcAft>
              <a:buNone/>
            </a:pPr>
            <a:r>
              <a:rPr lang="en" sz="2100"/>
              <a:t>Scrum Master : Sarai Toloza </a:t>
            </a:r>
            <a:endParaRPr sz="2100"/>
          </a:p>
          <a:p>
            <a:pPr indent="0" lvl="0" marL="0" rtl="0" algn="l">
              <a:spcBef>
                <a:spcPts val="1600"/>
              </a:spcBef>
              <a:spcAft>
                <a:spcPts val="0"/>
              </a:spcAft>
              <a:buNone/>
            </a:pPr>
            <a:r>
              <a:rPr lang="en" sz="2100">
                <a:solidFill>
                  <a:schemeClr val="lt2"/>
                </a:solidFill>
              </a:rPr>
              <a:t>Lead User Interface: Emily Nunez</a:t>
            </a:r>
            <a:endParaRPr sz="2100"/>
          </a:p>
          <a:p>
            <a:pPr indent="0" lvl="0" marL="0" rtl="0" algn="l">
              <a:spcBef>
                <a:spcPts val="1600"/>
              </a:spcBef>
              <a:spcAft>
                <a:spcPts val="0"/>
              </a:spcAft>
              <a:buNone/>
            </a:pPr>
            <a:r>
              <a:rPr lang="en" sz="2100">
                <a:solidFill>
                  <a:schemeClr val="lt2"/>
                </a:solidFill>
              </a:rPr>
              <a:t>Lead Data Analyst:  Yara Alrashidi </a:t>
            </a:r>
            <a:endParaRPr sz="2100"/>
          </a:p>
          <a:p>
            <a:pPr indent="0" lvl="0" marL="0" rtl="0" algn="l">
              <a:spcBef>
                <a:spcPts val="1600"/>
              </a:spcBef>
              <a:spcAft>
                <a:spcPts val="0"/>
              </a:spcAft>
              <a:buNone/>
            </a:pPr>
            <a:r>
              <a:rPr lang="en" sz="2100">
                <a:solidFill>
                  <a:schemeClr val="lt2"/>
                </a:solidFill>
              </a:rPr>
              <a:t>Lead Machine Learning: Hailey DeNys</a:t>
            </a:r>
            <a:endParaRPr sz="2100"/>
          </a:p>
          <a:p>
            <a:pPr indent="0" lvl="0" marL="0" rtl="0" algn="l">
              <a:spcBef>
                <a:spcPts val="1600"/>
              </a:spcBef>
              <a:spcAft>
                <a:spcPts val="1600"/>
              </a:spcAft>
              <a:buNone/>
            </a:pPr>
            <a:r>
              <a:rPr lang="en" sz="2100"/>
              <a:t>Lead Blender Designer: Jacob </a:t>
            </a:r>
            <a:r>
              <a:rPr lang="en" sz="2100"/>
              <a:t>Gattuso</a:t>
            </a:r>
            <a:r>
              <a:rPr lang="en" sz="2100"/>
              <a:t> </a:t>
            </a:r>
            <a:endParaRPr sz="2100"/>
          </a:p>
        </p:txBody>
      </p:sp>
      <p:grpSp>
        <p:nvGrpSpPr>
          <p:cNvPr id="107" name="Google Shape;107;p23"/>
          <p:cNvGrpSpPr/>
          <p:nvPr/>
        </p:nvGrpSpPr>
        <p:grpSpPr>
          <a:xfrm>
            <a:off x="587279" y="1396451"/>
            <a:ext cx="232402" cy="216200"/>
            <a:chOff x="4756975" y="2341800"/>
            <a:chExt cx="91975" cy="51925"/>
          </a:xfrm>
        </p:grpSpPr>
        <p:sp>
          <p:nvSpPr>
            <p:cNvPr id="108" name="Google Shape;108;p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23"/>
          <p:cNvGrpSpPr/>
          <p:nvPr/>
        </p:nvGrpSpPr>
        <p:grpSpPr>
          <a:xfrm>
            <a:off x="587279" y="1926576"/>
            <a:ext cx="232402" cy="216200"/>
            <a:chOff x="4756975" y="2341800"/>
            <a:chExt cx="91975" cy="51925"/>
          </a:xfrm>
        </p:grpSpPr>
        <p:sp>
          <p:nvSpPr>
            <p:cNvPr id="129" name="Google Shape;129;p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3"/>
          <p:cNvGrpSpPr/>
          <p:nvPr/>
        </p:nvGrpSpPr>
        <p:grpSpPr>
          <a:xfrm>
            <a:off x="587279" y="2485338"/>
            <a:ext cx="232402" cy="216200"/>
            <a:chOff x="4756975" y="2341800"/>
            <a:chExt cx="91975" cy="51925"/>
          </a:xfrm>
        </p:grpSpPr>
        <p:sp>
          <p:nvSpPr>
            <p:cNvPr id="150" name="Google Shape;150;p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3"/>
          <p:cNvGrpSpPr/>
          <p:nvPr/>
        </p:nvGrpSpPr>
        <p:grpSpPr>
          <a:xfrm>
            <a:off x="587279" y="3514301"/>
            <a:ext cx="232402" cy="216200"/>
            <a:chOff x="4756975" y="2341800"/>
            <a:chExt cx="91975" cy="51925"/>
          </a:xfrm>
        </p:grpSpPr>
        <p:sp>
          <p:nvSpPr>
            <p:cNvPr id="171" name="Google Shape;171;p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3"/>
          <p:cNvGrpSpPr/>
          <p:nvPr/>
        </p:nvGrpSpPr>
        <p:grpSpPr>
          <a:xfrm>
            <a:off x="587279" y="2999826"/>
            <a:ext cx="232402" cy="216200"/>
            <a:chOff x="4756975" y="2341800"/>
            <a:chExt cx="91975" cy="51925"/>
          </a:xfrm>
        </p:grpSpPr>
        <p:sp>
          <p:nvSpPr>
            <p:cNvPr id="192" name="Google Shape;192;p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3"/>
          <p:cNvGrpSpPr/>
          <p:nvPr/>
        </p:nvGrpSpPr>
        <p:grpSpPr>
          <a:xfrm>
            <a:off x="7036111" y="642357"/>
            <a:ext cx="1388060" cy="1396546"/>
            <a:chOff x="4206459" y="1191441"/>
            <a:chExt cx="712557" cy="785901"/>
          </a:xfrm>
        </p:grpSpPr>
        <p:sp>
          <p:nvSpPr>
            <p:cNvPr id="213" name="Google Shape;213;p23"/>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3"/>
            <p:cNvGrpSpPr/>
            <p:nvPr/>
          </p:nvGrpSpPr>
          <p:grpSpPr>
            <a:xfrm>
              <a:off x="4644280" y="1290523"/>
              <a:ext cx="143716" cy="29463"/>
              <a:chOff x="4644280" y="1290523"/>
              <a:chExt cx="143716" cy="29463"/>
            </a:xfrm>
          </p:grpSpPr>
          <p:sp>
            <p:nvSpPr>
              <p:cNvPr id="218" name="Google Shape;218;p23"/>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3"/>
            <p:cNvGrpSpPr/>
            <p:nvPr/>
          </p:nvGrpSpPr>
          <p:grpSpPr>
            <a:xfrm>
              <a:off x="4356567" y="1191441"/>
              <a:ext cx="143690" cy="29488"/>
              <a:chOff x="4356567" y="1191441"/>
              <a:chExt cx="143690" cy="29488"/>
            </a:xfrm>
          </p:grpSpPr>
          <p:sp>
            <p:nvSpPr>
              <p:cNvPr id="223" name="Google Shape;223;p23"/>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3"/>
            <p:cNvGrpSpPr/>
            <p:nvPr/>
          </p:nvGrpSpPr>
          <p:grpSpPr>
            <a:xfrm>
              <a:off x="4339009" y="1863727"/>
              <a:ext cx="143703" cy="29476"/>
              <a:chOff x="4339009" y="1863727"/>
              <a:chExt cx="143703" cy="29476"/>
            </a:xfrm>
          </p:grpSpPr>
          <p:sp>
            <p:nvSpPr>
              <p:cNvPr id="228" name="Google Shape;228;p23"/>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3"/>
            <p:cNvGrpSpPr/>
            <p:nvPr/>
          </p:nvGrpSpPr>
          <p:grpSpPr>
            <a:xfrm>
              <a:off x="4206459" y="1607315"/>
              <a:ext cx="29539" cy="142899"/>
              <a:chOff x="4206459" y="1607315"/>
              <a:chExt cx="29539" cy="142899"/>
            </a:xfrm>
          </p:grpSpPr>
          <p:sp>
            <p:nvSpPr>
              <p:cNvPr id="233" name="Google Shape;233;p23"/>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3"/>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3"/>
            <p:cNvGrpSpPr/>
            <p:nvPr/>
          </p:nvGrpSpPr>
          <p:grpSpPr>
            <a:xfrm>
              <a:off x="4889463" y="1423737"/>
              <a:ext cx="29552" cy="142899"/>
              <a:chOff x="4889463" y="1423737"/>
              <a:chExt cx="29552" cy="142899"/>
            </a:xfrm>
          </p:grpSpPr>
          <p:sp>
            <p:nvSpPr>
              <p:cNvPr id="242" name="Google Shape;242;p23"/>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3"/>
            <p:cNvGrpSpPr/>
            <p:nvPr/>
          </p:nvGrpSpPr>
          <p:grpSpPr>
            <a:xfrm>
              <a:off x="4771663" y="1876896"/>
              <a:ext cx="108651" cy="100447"/>
              <a:chOff x="4771663" y="1876896"/>
              <a:chExt cx="108651" cy="100447"/>
            </a:xfrm>
          </p:grpSpPr>
          <p:sp>
            <p:nvSpPr>
              <p:cNvPr id="247" name="Google Shape;247;p23"/>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Description</a:t>
            </a:r>
            <a:endParaRPr/>
          </a:p>
        </p:txBody>
      </p:sp>
      <p:sp>
        <p:nvSpPr>
          <p:cNvPr id="256" name="Google Shape;256;p24"/>
          <p:cNvSpPr txBox="1"/>
          <p:nvPr>
            <p:ph idx="4294967295" type="body"/>
          </p:nvPr>
        </p:nvSpPr>
        <p:spPr>
          <a:xfrm>
            <a:off x="720100" y="1082525"/>
            <a:ext cx="5247300" cy="3667200"/>
          </a:xfrm>
          <a:prstGeom prst="rect">
            <a:avLst/>
          </a:prstGeom>
          <a:noFill/>
        </p:spPr>
        <p:txBody>
          <a:bodyPr anchorCtr="0" anchor="t" bIns="91425" lIns="91425" spcFirstLastPara="1" rIns="91425" wrap="square" tIns="91425">
            <a:noAutofit/>
          </a:bodyPr>
          <a:lstStyle/>
          <a:p>
            <a:pPr indent="-355600" lvl="0" marL="457200" rtl="0" algn="l">
              <a:spcBef>
                <a:spcPts val="0"/>
              </a:spcBef>
              <a:spcAft>
                <a:spcPts val="0"/>
              </a:spcAft>
              <a:buClr>
                <a:srgbClr val="F3F3F3"/>
              </a:buClr>
              <a:buSzPts val="2000"/>
              <a:buChar char="●"/>
            </a:pPr>
            <a:r>
              <a:rPr lang="en" sz="2000"/>
              <a:t>Rhinoplasty: complex, nasal plastic </a:t>
            </a:r>
            <a:r>
              <a:rPr lang="en" sz="2000"/>
              <a:t>surgery</a:t>
            </a:r>
            <a:r>
              <a:rPr lang="en" sz="2000"/>
              <a:t> procedure</a:t>
            </a:r>
            <a:endParaRPr sz="2000"/>
          </a:p>
          <a:p>
            <a:pPr indent="-355600" lvl="0" marL="457200" rtl="0" algn="l">
              <a:spcBef>
                <a:spcPts val="0"/>
              </a:spcBef>
              <a:spcAft>
                <a:spcPts val="0"/>
              </a:spcAft>
              <a:buSzPts val="2000"/>
              <a:buChar char="●"/>
            </a:pPr>
            <a:r>
              <a:rPr lang="en" sz="2000"/>
              <a:t>Nova Initia uses a machine learning </a:t>
            </a:r>
            <a:r>
              <a:rPr lang="en" sz="2000"/>
              <a:t>algorithm</a:t>
            </a:r>
            <a:r>
              <a:rPr lang="en" sz="2000"/>
              <a:t> and 3D imaging tool</a:t>
            </a:r>
            <a:endParaRPr sz="2000"/>
          </a:p>
          <a:p>
            <a:pPr indent="-355600" lvl="0" marL="457200" rtl="0" algn="l">
              <a:spcBef>
                <a:spcPts val="0"/>
              </a:spcBef>
              <a:spcAft>
                <a:spcPts val="0"/>
              </a:spcAft>
              <a:buSzPts val="2000"/>
              <a:buChar char="●"/>
            </a:pPr>
            <a:r>
              <a:rPr lang="en" sz="2000"/>
              <a:t>3D imaging tool → Blender</a:t>
            </a:r>
            <a:endParaRPr sz="2000"/>
          </a:p>
          <a:p>
            <a:pPr indent="-355600" lvl="0" marL="457200" rtl="0" algn="l">
              <a:spcBef>
                <a:spcPts val="0"/>
              </a:spcBef>
              <a:spcAft>
                <a:spcPts val="0"/>
              </a:spcAft>
              <a:buSzPts val="2000"/>
              <a:buChar char="●"/>
            </a:pPr>
            <a:r>
              <a:rPr lang="en" sz="2000"/>
              <a:t>Algorithm</a:t>
            </a:r>
            <a:r>
              <a:rPr lang="en" sz="2000"/>
              <a:t> → outputs options based on patient facial structure </a:t>
            </a:r>
            <a:endParaRPr sz="2000"/>
          </a:p>
          <a:p>
            <a:pPr indent="-355600" lvl="0" marL="457200" rtl="0" algn="l">
              <a:spcBef>
                <a:spcPts val="0"/>
              </a:spcBef>
              <a:spcAft>
                <a:spcPts val="0"/>
              </a:spcAft>
              <a:buSzPts val="2000"/>
              <a:buChar char="●"/>
            </a:pPr>
            <a:r>
              <a:rPr lang="en" sz="2000"/>
              <a:t>Database → created by using existing web application</a:t>
            </a:r>
            <a:endParaRPr sz="2000"/>
          </a:p>
          <a:p>
            <a:pPr indent="-355600" lvl="0" marL="457200" rtl="0" algn="l">
              <a:spcBef>
                <a:spcPts val="0"/>
              </a:spcBef>
              <a:spcAft>
                <a:spcPts val="0"/>
              </a:spcAft>
              <a:buSzPts val="2000"/>
              <a:buChar char="●"/>
            </a:pPr>
            <a:r>
              <a:rPr lang="en" sz="2000"/>
              <a:t>Facial Scanner → Bellus3D</a:t>
            </a:r>
            <a:endParaRPr sz="2000"/>
          </a:p>
        </p:txBody>
      </p:sp>
      <p:pic>
        <p:nvPicPr>
          <p:cNvPr id="257" name="Google Shape;257;p24"/>
          <p:cNvPicPr preferRelativeResize="0"/>
          <p:nvPr/>
        </p:nvPicPr>
        <p:blipFill rotWithShape="1">
          <a:blip r:embed="rId3">
            <a:alphaModFix/>
          </a:blip>
          <a:srcRect b="0" l="0" r="0" t="0"/>
          <a:stretch/>
        </p:blipFill>
        <p:spPr>
          <a:xfrm>
            <a:off x="6105875" y="1863700"/>
            <a:ext cx="2705175" cy="2705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Process</a:t>
            </a:r>
            <a:endParaRPr/>
          </a:p>
        </p:txBody>
      </p:sp>
      <p:sp>
        <p:nvSpPr>
          <p:cNvPr id="263" name="Google Shape;263;p25"/>
          <p:cNvSpPr txBox="1"/>
          <p:nvPr>
            <p:ph idx="4294967295" type="body"/>
          </p:nvPr>
        </p:nvSpPr>
        <p:spPr>
          <a:xfrm>
            <a:off x="720100" y="1082525"/>
            <a:ext cx="7704000" cy="3811200"/>
          </a:xfrm>
          <a:prstGeom prst="rect">
            <a:avLst/>
          </a:prstGeom>
          <a:noFill/>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Scan face in the Bellus3D application</a:t>
            </a:r>
            <a:endParaRPr sz="2000"/>
          </a:p>
          <a:p>
            <a:pPr indent="-355600" lvl="0" marL="457200" rtl="0" algn="l">
              <a:spcBef>
                <a:spcPts val="0"/>
              </a:spcBef>
              <a:spcAft>
                <a:spcPts val="0"/>
              </a:spcAft>
              <a:buSzPts val="2000"/>
              <a:buAutoNum type="arabicPeriod"/>
            </a:pPr>
            <a:r>
              <a:rPr lang="en" sz="2000"/>
              <a:t>Export .obj folder</a:t>
            </a:r>
            <a:endParaRPr sz="2000"/>
          </a:p>
          <a:p>
            <a:pPr indent="-355600" lvl="0" marL="457200" rtl="0" algn="l">
              <a:spcBef>
                <a:spcPts val="0"/>
              </a:spcBef>
              <a:spcAft>
                <a:spcPts val="0"/>
              </a:spcAft>
              <a:buSzPts val="2000"/>
              <a:buAutoNum type="arabicPeriod"/>
            </a:pPr>
            <a:r>
              <a:rPr lang="en" sz="2000"/>
              <a:t>Start Nova Initia</a:t>
            </a:r>
            <a:endParaRPr sz="2000"/>
          </a:p>
          <a:p>
            <a:pPr indent="-355600" lvl="0" marL="457200" rtl="0" algn="l">
              <a:spcBef>
                <a:spcPts val="0"/>
              </a:spcBef>
              <a:spcAft>
                <a:spcPts val="0"/>
              </a:spcAft>
              <a:buSzPts val="2000"/>
              <a:buAutoNum type="arabicPeriod"/>
            </a:pPr>
            <a:r>
              <a:rPr lang="en" sz="2000"/>
              <a:t>Upload the .mtl, .jpeg, and .obj files into the web app</a:t>
            </a:r>
            <a:endParaRPr sz="2000"/>
          </a:p>
          <a:p>
            <a:pPr indent="-355600" lvl="0" marL="457200" rtl="0" algn="l">
              <a:spcBef>
                <a:spcPts val="0"/>
              </a:spcBef>
              <a:spcAft>
                <a:spcPts val="0"/>
              </a:spcAft>
              <a:buSzPts val="2000"/>
              <a:buAutoNum type="arabicPeriod"/>
            </a:pPr>
            <a:r>
              <a:rPr lang="en" sz="2000"/>
              <a:t>Manually</a:t>
            </a:r>
            <a:r>
              <a:rPr lang="en" sz="2000"/>
              <a:t> plot points onto the patient’s scan</a:t>
            </a:r>
            <a:endParaRPr sz="2000"/>
          </a:p>
          <a:p>
            <a:pPr indent="-355600" lvl="0" marL="457200" rtl="0" algn="l">
              <a:spcBef>
                <a:spcPts val="0"/>
              </a:spcBef>
              <a:spcAft>
                <a:spcPts val="0"/>
              </a:spcAft>
              <a:buSzPts val="2000"/>
              <a:buAutoNum type="arabicPeriod"/>
            </a:pPr>
            <a:r>
              <a:rPr lang="en" sz="2000"/>
              <a:t>Upload JSON file onto the computer</a:t>
            </a:r>
            <a:endParaRPr sz="2000"/>
          </a:p>
          <a:p>
            <a:pPr indent="-355600" lvl="0" marL="457200" rtl="0" algn="l">
              <a:spcBef>
                <a:spcPts val="0"/>
              </a:spcBef>
              <a:spcAft>
                <a:spcPts val="0"/>
              </a:spcAft>
              <a:buSzPts val="2000"/>
              <a:buAutoNum type="arabicPeriod"/>
            </a:pPr>
            <a:r>
              <a:rPr lang="en" sz="2000"/>
              <a:t>Choose the current patient</a:t>
            </a:r>
            <a:endParaRPr sz="2000"/>
          </a:p>
          <a:p>
            <a:pPr indent="-355600" lvl="0" marL="457200" rtl="0" algn="l">
              <a:spcBef>
                <a:spcPts val="0"/>
              </a:spcBef>
              <a:spcAft>
                <a:spcPts val="0"/>
              </a:spcAft>
              <a:buSzPts val="2000"/>
              <a:buAutoNum type="arabicPeriod"/>
            </a:pPr>
            <a:r>
              <a:rPr lang="en" sz="2000"/>
              <a:t>See options displayed </a:t>
            </a:r>
            <a:endParaRPr sz="2000"/>
          </a:p>
          <a:p>
            <a:pPr indent="-355600" lvl="0" marL="457200" rtl="0" algn="l">
              <a:spcBef>
                <a:spcPts val="0"/>
              </a:spcBef>
              <a:spcAft>
                <a:spcPts val="0"/>
              </a:spcAft>
              <a:buSzPts val="2000"/>
              <a:buAutoNum type="arabicPeriod"/>
            </a:pPr>
            <a:r>
              <a:rPr lang="en" sz="2000"/>
              <a:t>Choose preferred nose</a:t>
            </a:r>
            <a:endParaRPr sz="2000"/>
          </a:p>
          <a:p>
            <a:pPr indent="-355600" lvl="0" marL="457200" rtl="0" algn="l">
              <a:spcBef>
                <a:spcPts val="0"/>
              </a:spcBef>
              <a:spcAft>
                <a:spcPts val="0"/>
              </a:spcAft>
              <a:buSzPts val="2000"/>
              <a:buAutoNum type="arabicPeriod"/>
            </a:pPr>
            <a:r>
              <a:rPr lang="en" sz="2000"/>
              <a:t>See </a:t>
            </a:r>
            <a:r>
              <a:rPr lang="en" sz="2000"/>
              <a:t>preferred</a:t>
            </a:r>
            <a:r>
              <a:rPr lang="en" sz="2000"/>
              <a:t> nose on current patient’s face in Blender</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26"/>
          <p:cNvSpPr txBox="1"/>
          <p:nvPr>
            <p:ph idx="6" type="title"/>
          </p:nvPr>
        </p:nvSpPr>
        <p:spPr>
          <a:xfrm>
            <a:off x="720000" y="334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a:t>
            </a:r>
            <a:endParaRPr sz="3000">
              <a:solidFill>
                <a:srgbClr val="F3F3F3"/>
              </a:solidFill>
            </a:endParaRPr>
          </a:p>
        </p:txBody>
      </p:sp>
      <p:sp>
        <p:nvSpPr>
          <p:cNvPr id="269" name="Google Shape;269;p26"/>
          <p:cNvSpPr txBox="1"/>
          <p:nvPr>
            <p:ph idx="2" type="subTitle"/>
          </p:nvPr>
        </p:nvSpPr>
        <p:spPr>
          <a:xfrm>
            <a:off x="466575" y="1444275"/>
            <a:ext cx="2729700" cy="33798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a:latin typeface="Fira Sans Condensed"/>
                <a:ea typeface="Fira Sans Condensed"/>
                <a:cs typeface="Fira Sans Condensed"/>
                <a:sym typeface="Fira Sans Condensed"/>
              </a:rPr>
              <a:t>Single Page React Application -- Dockerized</a:t>
            </a:r>
            <a:endParaRPr b="1">
              <a:latin typeface="Fira Sans Condensed"/>
              <a:ea typeface="Fira Sans Condensed"/>
              <a:cs typeface="Fira Sans Condensed"/>
              <a:sym typeface="Fira Sans Condensed"/>
            </a:endParaRPr>
          </a:p>
          <a:p>
            <a:pPr indent="0" lvl="0" marL="0" rtl="0" algn="l">
              <a:lnSpc>
                <a:spcPct val="80000"/>
              </a:lnSpc>
              <a:spcBef>
                <a:spcPts val="1600"/>
              </a:spcBef>
              <a:spcAft>
                <a:spcPts val="0"/>
              </a:spcAft>
              <a:buNone/>
            </a:pPr>
            <a:r>
              <a:rPr b="1" lang="en">
                <a:latin typeface="Fira Sans Condensed"/>
                <a:ea typeface="Fira Sans Condensed"/>
                <a:cs typeface="Fira Sans Condensed"/>
                <a:sym typeface="Fira Sans Condensed"/>
              </a:rPr>
              <a:t>Connectivity to Digitized Rhinoplasty Web Application</a:t>
            </a:r>
            <a:endParaRPr b="1">
              <a:latin typeface="Fira Sans Condensed"/>
              <a:ea typeface="Fira Sans Condensed"/>
              <a:cs typeface="Fira Sans Condensed"/>
              <a:sym typeface="Fira Sans Condensed"/>
            </a:endParaRPr>
          </a:p>
          <a:p>
            <a:pPr indent="0" lvl="0" marL="0" rtl="0" algn="l">
              <a:lnSpc>
                <a:spcPct val="80000"/>
              </a:lnSpc>
              <a:spcBef>
                <a:spcPts val="1600"/>
              </a:spcBef>
              <a:spcAft>
                <a:spcPts val="0"/>
              </a:spcAft>
              <a:buNone/>
            </a:pPr>
            <a:r>
              <a:rPr b="1" lang="en">
                <a:latin typeface="Fira Sans Condensed"/>
                <a:ea typeface="Fira Sans Condensed"/>
                <a:cs typeface="Fira Sans Condensed"/>
                <a:sym typeface="Fira Sans Condensed"/>
              </a:rPr>
              <a:t>Backend Server: axios and express for user authentication and data transfer</a:t>
            </a:r>
            <a:endParaRPr b="1">
              <a:latin typeface="Fira Sans Condensed"/>
              <a:ea typeface="Fira Sans Condensed"/>
              <a:cs typeface="Fira Sans Condensed"/>
              <a:sym typeface="Fira Sans Condensed"/>
            </a:endParaRPr>
          </a:p>
          <a:p>
            <a:pPr indent="0" lvl="0" marL="0" rtl="0" algn="l">
              <a:lnSpc>
                <a:spcPct val="80000"/>
              </a:lnSpc>
              <a:spcBef>
                <a:spcPts val="1600"/>
              </a:spcBef>
              <a:spcAft>
                <a:spcPts val="0"/>
              </a:spcAft>
              <a:buNone/>
            </a:pPr>
            <a:r>
              <a:rPr b="1" lang="en">
                <a:latin typeface="Fira Sans Condensed"/>
                <a:ea typeface="Fira Sans Condensed"/>
                <a:cs typeface="Fira Sans Condensed"/>
                <a:sym typeface="Fira Sans Condensed"/>
              </a:rPr>
              <a:t>Bootstrapped with CoreUI template for mobility</a:t>
            </a:r>
            <a:endParaRPr b="1">
              <a:latin typeface="Fira Sans Condensed"/>
              <a:ea typeface="Fira Sans Condensed"/>
              <a:cs typeface="Fira Sans Condensed"/>
              <a:sym typeface="Fira Sans Condensed"/>
            </a:endParaRPr>
          </a:p>
          <a:p>
            <a:pPr indent="0" lvl="0" marL="0" rtl="0" algn="l">
              <a:lnSpc>
                <a:spcPct val="80000"/>
              </a:lnSpc>
              <a:spcBef>
                <a:spcPts val="1600"/>
              </a:spcBef>
              <a:spcAft>
                <a:spcPts val="1600"/>
              </a:spcAft>
              <a:buNone/>
            </a:pPr>
            <a:r>
              <a:rPr b="1" lang="en">
                <a:latin typeface="Fira Sans Condensed"/>
                <a:ea typeface="Fira Sans Condensed"/>
                <a:cs typeface="Fira Sans Condensed"/>
                <a:sym typeface="Fira Sans Condensed"/>
              </a:rPr>
              <a:t>Scenes for 3D images</a:t>
            </a:r>
            <a:endParaRPr b="1">
              <a:latin typeface="Fira Sans Condensed"/>
              <a:ea typeface="Fira Sans Condensed"/>
              <a:cs typeface="Fira Sans Condensed"/>
              <a:sym typeface="Fira Sans Condensed"/>
            </a:endParaRPr>
          </a:p>
        </p:txBody>
      </p:sp>
      <p:pic>
        <p:nvPicPr>
          <p:cNvPr id="270" name="Google Shape;270;p26"/>
          <p:cNvPicPr preferRelativeResize="0"/>
          <p:nvPr/>
        </p:nvPicPr>
        <p:blipFill>
          <a:blip r:embed="rId4">
            <a:alphaModFix/>
          </a:blip>
          <a:stretch>
            <a:fillRect/>
          </a:stretch>
        </p:blipFill>
        <p:spPr>
          <a:xfrm>
            <a:off x="229675" y="101825"/>
            <a:ext cx="2406551" cy="1388700"/>
          </a:xfrm>
          <a:prstGeom prst="rect">
            <a:avLst/>
          </a:prstGeom>
          <a:noFill/>
          <a:ln>
            <a:noFill/>
          </a:ln>
        </p:spPr>
      </p:pic>
      <p:pic>
        <p:nvPicPr>
          <p:cNvPr id="271" name="Google Shape;271;p26"/>
          <p:cNvPicPr preferRelativeResize="0"/>
          <p:nvPr/>
        </p:nvPicPr>
        <p:blipFill>
          <a:blip r:embed="rId5">
            <a:alphaModFix/>
          </a:blip>
          <a:stretch>
            <a:fillRect/>
          </a:stretch>
        </p:blipFill>
        <p:spPr>
          <a:xfrm>
            <a:off x="4830575" y="906800"/>
            <a:ext cx="3593428" cy="2360423"/>
          </a:xfrm>
          <a:prstGeom prst="rect">
            <a:avLst/>
          </a:prstGeom>
          <a:noFill/>
          <a:ln>
            <a:noFill/>
          </a:ln>
        </p:spPr>
      </p:pic>
      <p:sp>
        <p:nvSpPr>
          <p:cNvPr id="272" name="Google Shape;272;p26"/>
          <p:cNvSpPr txBox="1"/>
          <p:nvPr>
            <p:ph idx="2" type="subTitle"/>
          </p:nvPr>
        </p:nvSpPr>
        <p:spPr>
          <a:xfrm>
            <a:off x="3670050" y="3267225"/>
            <a:ext cx="4534800" cy="16056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1600"/>
              </a:spcAft>
              <a:buNone/>
            </a:pPr>
            <a:r>
              <a:t/>
            </a:r>
            <a:endParaRPr b="1">
              <a:latin typeface="Fira Sans Condensed"/>
              <a:ea typeface="Fira Sans Condensed"/>
              <a:cs typeface="Fira Sans Condensed"/>
              <a:sym typeface="Fira Sans Condensed"/>
            </a:endParaRPr>
          </a:p>
        </p:txBody>
      </p:sp>
      <p:pic>
        <p:nvPicPr>
          <p:cNvPr id="273" name="Google Shape;273;p26"/>
          <p:cNvPicPr preferRelativeResize="0"/>
          <p:nvPr/>
        </p:nvPicPr>
        <p:blipFill>
          <a:blip r:embed="rId6">
            <a:alphaModFix/>
          </a:blip>
          <a:stretch>
            <a:fillRect/>
          </a:stretch>
        </p:blipFill>
        <p:spPr>
          <a:xfrm>
            <a:off x="3670050" y="3072320"/>
            <a:ext cx="3270323" cy="1881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idx="1" type="subTitle"/>
          </p:nvPr>
        </p:nvSpPr>
        <p:spPr>
          <a:xfrm>
            <a:off x="720100" y="1201000"/>
            <a:ext cx="3020400" cy="30720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33 volunteers</a:t>
            </a:r>
            <a:endParaRPr sz="1900"/>
          </a:p>
          <a:p>
            <a:pPr indent="-349250" lvl="0" marL="457200" rtl="0" algn="l">
              <a:spcBef>
                <a:spcPts val="0"/>
              </a:spcBef>
              <a:spcAft>
                <a:spcPts val="0"/>
              </a:spcAft>
              <a:buSzPts val="1900"/>
              <a:buChar char="●"/>
            </a:pPr>
            <a:r>
              <a:rPr lang="en" sz="1900"/>
              <a:t>Scanned faces using Bellus3D application</a:t>
            </a:r>
            <a:endParaRPr sz="1900"/>
          </a:p>
          <a:p>
            <a:pPr indent="-349250" lvl="0" marL="457200" rtl="0" algn="l">
              <a:spcBef>
                <a:spcPts val="0"/>
              </a:spcBef>
              <a:spcAft>
                <a:spcPts val="0"/>
              </a:spcAft>
              <a:buSzPts val="1900"/>
              <a:buChar char="●"/>
            </a:pPr>
            <a:r>
              <a:rPr lang="en" sz="1900"/>
              <a:t>Export object folder</a:t>
            </a:r>
            <a:endParaRPr sz="1900"/>
          </a:p>
          <a:p>
            <a:pPr indent="-349250" lvl="0" marL="457200" rtl="0" algn="l">
              <a:spcBef>
                <a:spcPts val="0"/>
              </a:spcBef>
              <a:spcAft>
                <a:spcPts val="0"/>
              </a:spcAft>
              <a:buSzPts val="1900"/>
              <a:buChar char="●"/>
            </a:pPr>
            <a:r>
              <a:rPr lang="en" sz="1900"/>
              <a:t>Upload folder in digitized web application</a:t>
            </a:r>
            <a:endParaRPr sz="1900"/>
          </a:p>
          <a:p>
            <a:pPr indent="-349250" lvl="0" marL="457200" rtl="0" algn="l">
              <a:spcBef>
                <a:spcPts val="0"/>
              </a:spcBef>
              <a:spcAft>
                <a:spcPts val="0"/>
              </a:spcAft>
              <a:buSzPts val="1900"/>
              <a:buChar char="●"/>
            </a:pPr>
            <a:r>
              <a:rPr lang="en" sz="1900"/>
              <a:t>Manually plot points</a:t>
            </a:r>
            <a:endParaRPr sz="1900"/>
          </a:p>
          <a:p>
            <a:pPr indent="-349250" lvl="0" marL="457200" rtl="0" algn="l">
              <a:spcBef>
                <a:spcPts val="0"/>
              </a:spcBef>
              <a:spcAft>
                <a:spcPts val="0"/>
              </a:spcAft>
              <a:buSzPts val="1900"/>
              <a:buChar char="●"/>
            </a:pPr>
            <a:r>
              <a:rPr lang="en" sz="1900"/>
              <a:t>Export JSON</a:t>
            </a:r>
            <a:endParaRPr sz="1900"/>
          </a:p>
        </p:txBody>
      </p:sp>
      <p:sp>
        <p:nvSpPr>
          <p:cNvPr id="279" name="Google Shape;279;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Database </a:t>
            </a:r>
            <a:endParaRPr/>
          </a:p>
        </p:txBody>
      </p:sp>
      <p:pic>
        <p:nvPicPr>
          <p:cNvPr id="280" name="Google Shape;280;p27"/>
          <p:cNvPicPr preferRelativeResize="0"/>
          <p:nvPr/>
        </p:nvPicPr>
        <p:blipFill>
          <a:blip r:embed="rId3">
            <a:alphaModFix/>
          </a:blip>
          <a:stretch>
            <a:fillRect/>
          </a:stretch>
        </p:blipFill>
        <p:spPr>
          <a:xfrm>
            <a:off x="4444925" y="1201000"/>
            <a:ext cx="3587635" cy="307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nvSpPr>
        <p:spPr>
          <a:xfrm>
            <a:off x="3072000" y="3330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Database </a:t>
            </a:r>
            <a:endParaRPr/>
          </a:p>
        </p:txBody>
      </p:sp>
      <p:graphicFrame>
        <p:nvGraphicFramePr>
          <p:cNvPr id="286" name="Google Shape;286;p28"/>
          <p:cNvGraphicFramePr/>
          <p:nvPr/>
        </p:nvGraphicFramePr>
        <p:xfrm>
          <a:off x="198100" y="1252700"/>
          <a:ext cx="3000000" cy="3000000"/>
        </p:xfrm>
        <a:graphic>
          <a:graphicData uri="http://schemas.openxmlformats.org/drawingml/2006/table">
            <a:tbl>
              <a:tblPr>
                <a:noFill/>
                <a:tableStyleId>{94DA908F-707B-46DF-AC05-A45B6DBDF7D8}</a:tableStyleId>
              </a:tblPr>
              <a:tblGrid>
                <a:gridCol w="752475"/>
                <a:gridCol w="762000"/>
                <a:gridCol w="762000"/>
                <a:gridCol w="771525"/>
              </a:tblGrid>
              <a:tr h="315750">
                <a:tc>
                  <a:txBody>
                    <a:bodyPr/>
                    <a:lstStyle/>
                    <a:p>
                      <a:pPr indent="0" lvl="0" marL="0" rtl="0" algn="l">
                        <a:spcBef>
                          <a:spcPts val="0"/>
                        </a:spcBef>
                        <a:spcAft>
                          <a:spcPts val="0"/>
                        </a:spcAft>
                        <a:buNone/>
                      </a:pPr>
                      <a:r>
                        <a:rPr lang="en" sz="1100">
                          <a:latin typeface="Calibri"/>
                          <a:ea typeface="Calibri"/>
                          <a:cs typeface="Calibri"/>
                          <a:sym typeface="Calibri"/>
                        </a:rPr>
                        <a:t>ac_l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17.74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-18.15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91.4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ac_r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-16.54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-17.53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92.08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armax_l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12.44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-13.77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105.54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armax_r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-14.04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111.5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al_l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18.39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-10.95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89.51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al_r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-16.88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-13.46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94.08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stn_l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8.09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-16.67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109.63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stn_r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-4.54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114.3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ch_l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25.08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-41.95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86.77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ch_r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-19.78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-40.3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90.56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en_l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16.62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25.01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80.65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15750">
                <a:tc>
                  <a:txBody>
                    <a:bodyPr/>
                    <a:lstStyle/>
                    <a:p>
                      <a:pPr indent="0" lvl="0" marL="0" rtl="0" algn="l">
                        <a:spcBef>
                          <a:spcPts val="0"/>
                        </a:spcBef>
                        <a:spcAft>
                          <a:spcPts val="0"/>
                        </a:spcAft>
                        <a:buNone/>
                      </a:pPr>
                      <a:r>
                        <a:rPr lang="en" sz="1100">
                          <a:latin typeface="Calibri"/>
                          <a:ea typeface="Calibri"/>
                          <a:cs typeface="Calibri"/>
                          <a:sym typeface="Calibri"/>
                        </a:rPr>
                        <a:t>en_r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-16.83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25.52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81.54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bl>
          </a:graphicData>
        </a:graphic>
      </p:graphicFrame>
      <p:graphicFrame>
        <p:nvGraphicFramePr>
          <p:cNvPr id="287" name="Google Shape;287;p28"/>
          <p:cNvGraphicFramePr/>
          <p:nvPr/>
        </p:nvGraphicFramePr>
        <p:xfrm>
          <a:off x="3400650" y="1252675"/>
          <a:ext cx="3000000" cy="3000000"/>
        </p:xfrm>
        <a:graphic>
          <a:graphicData uri="http://schemas.openxmlformats.org/drawingml/2006/table">
            <a:tbl>
              <a:tblPr>
                <a:noFill/>
                <a:tableStyleId>{94DA908F-707B-46DF-AC05-A45B6DBDF7D8}</a:tableStyleId>
              </a:tblPr>
              <a:tblGrid>
                <a:gridCol w="562425"/>
                <a:gridCol w="696400"/>
                <a:gridCol w="523100"/>
                <a:gridCol w="889425"/>
              </a:tblGrid>
              <a:tr h="344450">
                <a:tc>
                  <a:txBody>
                    <a:bodyPr/>
                    <a:lstStyle/>
                    <a:p>
                      <a:pPr indent="0" lvl="0" marL="0" rtl="0" algn="l">
                        <a:spcBef>
                          <a:spcPts val="0"/>
                        </a:spcBef>
                        <a:spcAft>
                          <a:spcPts val="0"/>
                        </a:spcAft>
                        <a:buNone/>
                      </a:pPr>
                      <a:r>
                        <a:rPr lang="en" sz="1100">
                          <a:latin typeface="Calibri"/>
                          <a:ea typeface="Calibri"/>
                          <a:cs typeface="Calibri"/>
                          <a:sym typeface="Calibri"/>
                        </a:rPr>
                        <a:t>ex_l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47.48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28.4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70.99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ex_r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-46.99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26.64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74.58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g</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-2.17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39.43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96.7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li</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0.68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-50.06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95.73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ls</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-36.05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100.25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mf_l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5.38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13.54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99.24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mf_r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-6.45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13.78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103.58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me</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-0.92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-82.92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88.87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irm_l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34.76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6.72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76.32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irm_r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-36.24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6.41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76.27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344450">
                <a:tc>
                  <a:txBody>
                    <a:bodyPr/>
                    <a:lstStyle/>
                    <a:p>
                      <a:pPr indent="0" lvl="0" marL="0" rtl="0" algn="l">
                        <a:spcBef>
                          <a:spcPts val="0"/>
                        </a:spcBef>
                        <a:spcAft>
                          <a:spcPts val="0"/>
                        </a:spcAft>
                        <a:buNone/>
                      </a:pPr>
                      <a:r>
                        <a:rPr lang="en" sz="1100">
                          <a:latin typeface="Calibri"/>
                          <a:ea typeface="Calibri"/>
                          <a:cs typeface="Calibri"/>
                          <a:sym typeface="Calibri"/>
                        </a:rPr>
                        <a:t>np_l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14.56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8.24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87.69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bl>
          </a:graphicData>
        </a:graphic>
      </p:graphicFrame>
      <p:graphicFrame>
        <p:nvGraphicFramePr>
          <p:cNvPr id="288" name="Google Shape;288;p28"/>
          <p:cNvGraphicFramePr/>
          <p:nvPr/>
        </p:nvGraphicFramePr>
        <p:xfrm>
          <a:off x="6226550" y="1252700"/>
          <a:ext cx="3000000" cy="3000000"/>
        </p:xfrm>
        <a:graphic>
          <a:graphicData uri="http://schemas.openxmlformats.org/drawingml/2006/table">
            <a:tbl>
              <a:tblPr>
                <a:noFill/>
                <a:tableStyleId>{94DA908F-707B-46DF-AC05-A45B6DBDF7D8}</a:tableStyleId>
              </a:tblPr>
              <a:tblGrid>
                <a:gridCol w="651150"/>
                <a:gridCol w="667850"/>
                <a:gridCol w="676175"/>
                <a:gridCol w="676175"/>
              </a:tblGrid>
              <a:tr h="276625">
                <a:tc>
                  <a:txBody>
                    <a:bodyPr/>
                    <a:lstStyle/>
                    <a:p>
                      <a:pPr indent="0" lvl="0" marL="0" rtl="0" algn="l">
                        <a:spcBef>
                          <a:spcPts val="0"/>
                        </a:spcBef>
                        <a:spcAft>
                          <a:spcPts val="0"/>
                        </a:spcAft>
                        <a:buNone/>
                      </a:pPr>
                      <a:r>
                        <a:rPr lang="en" sz="1100">
                          <a:latin typeface="Calibri"/>
                          <a:ea typeface="Calibri"/>
                          <a:cs typeface="Calibri"/>
                          <a:sym typeface="Calibri"/>
                        </a:rPr>
                        <a:t>np_r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7.16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87.51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n</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-4.36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25.77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96.05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pg</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-0.39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-66.24</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89.6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itn_l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15.78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-16.41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98.87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itn_r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-14.45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-16.68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100.13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prn</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-3.05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-10.51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117.07</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17.01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102.59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sto</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-41.29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99.13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sbal_l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12.01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-19.08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100.63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sbal_r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-11.73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-18.91</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101.62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0.65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-52.5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95.42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sn_l</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6.9</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-19.92</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105.63</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B8CCE4"/>
                    </a:solidFill>
                  </a:tcPr>
                </a:tc>
              </a:tr>
              <a:tr h="276625">
                <a:tc>
                  <a:txBody>
                    <a:bodyPr/>
                    <a:lstStyle/>
                    <a:p>
                      <a:pPr indent="0" lvl="0" marL="0" rtl="0" algn="l">
                        <a:spcBef>
                          <a:spcPts val="0"/>
                        </a:spcBef>
                        <a:spcAft>
                          <a:spcPts val="0"/>
                        </a:spcAft>
                        <a:buNone/>
                      </a:pPr>
                      <a:r>
                        <a:rPr lang="en" sz="1100">
                          <a:latin typeface="Calibri"/>
                          <a:ea typeface="Calibri"/>
                          <a:cs typeface="Calibri"/>
                          <a:sym typeface="Calibri"/>
                        </a:rPr>
                        <a:t>sn_r</a:t>
                      </a:r>
                      <a:endParaRPr sz="1100">
                        <a:latin typeface="Calibri"/>
                        <a:ea typeface="Calibri"/>
                        <a:cs typeface="Calibri"/>
                        <a:sym typeface="Calibri"/>
                      </a:endParaRPr>
                    </a:p>
                  </a:txBody>
                  <a:tcPr marT="9525" marB="91425" marR="9525" marL="9525" anchor="b">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-6.76</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107.58</a:t>
                      </a:r>
                      <a:endParaRPr sz="1100">
                        <a:latin typeface="Calibri"/>
                        <a:ea typeface="Calibri"/>
                        <a:cs typeface="Calibri"/>
                        <a:sym typeface="Calibri"/>
                      </a:endParaRPr>
                    </a:p>
                  </a:txBody>
                  <a:tcPr marT="9525" marB="91425" marR="9525" marL="9525" anchor="b">
                    <a:lnL cap="flat" cmpd="sng" w="8650">
                      <a:solidFill>
                        <a:srgbClr val="FFFFFF"/>
                      </a:solidFill>
                      <a:prstDash val="solid"/>
                      <a:round/>
                      <a:headEnd len="sm" w="sm" type="none"/>
                      <a:tailEnd len="sm" w="sm" type="none"/>
                    </a:lnL>
                    <a:lnT cap="flat" cmpd="sng" w="8650">
                      <a:solidFill>
                        <a:srgbClr val="FFFFFF"/>
                      </a:solidFill>
                      <a:prstDash val="solid"/>
                      <a:round/>
                      <a:headEnd len="sm" w="sm" type="none"/>
                      <a:tailEnd len="sm" w="sm" type="none"/>
                    </a:lnT>
                    <a:lnB cap="flat" cmpd="sng" w="8650">
                      <a:solidFill>
                        <a:srgbClr val="FFFFFF"/>
                      </a:solidFill>
                      <a:prstDash val="solid"/>
                      <a:round/>
                      <a:headEnd len="sm" w="sm" type="none"/>
                      <a:tailEnd len="sm" w="sm" type="none"/>
                    </a:lnB>
                    <a:solidFill>
                      <a:srgbClr val="DCE6F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MACHINE LEARNING ALGORITHM</a:t>
            </a:r>
            <a:endParaRPr/>
          </a:p>
        </p:txBody>
      </p:sp>
      <p:sp>
        <p:nvSpPr>
          <p:cNvPr id="294" name="Google Shape;294;p29"/>
          <p:cNvSpPr txBox="1"/>
          <p:nvPr/>
        </p:nvSpPr>
        <p:spPr>
          <a:xfrm>
            <a:off x="273750" y="1780450"/>
            <a:ext cx="40038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FFFFFF"/>
              </a:buClr>
              <a:buSzPts val="2000"/>
              <a:buFont typeface="Fira Sans Condensed Light"/>
              <a:buChar char="●"/>
            </a:pPr>
            <a:r>
              <a:rPr lang="en" sz="2000">
                <a:solidFill>
                  <a:srgbClr val="FFFFFF"/>
                </a:solidFill>
                <a:latin typeface="Fira Sans Condensed Light"/>
                <a:ea typeface="Fira Sans Condensed Light"/>
                <a:cs typeface="Fira Sans Condensed Light"/>
                <a:sym typeface="Fira Sans Condensed Light"/>
              </a:rPr>
              <a:t>k-NN algorithm is triggered - match_faces.py</a:t>
            </a:r>
            <a:endParaRPr sz="2000">
              <a:solidFill>
                <a:srgbClr val="FFFFFF"/>
              </a:solidFill>
              <a:latin typeface="Fira Sans Condensed Light"/>
              <a:ea typeface="Fira Sans Condensed Light"/>
              <a:cs typeface="Fira Sans Condensed Light"/>
              <a:sym typeface="Fira Sans Condensed Light"/>
            </a:endParaRPr>
          </a:p>
          <a:p>
            <a:pPr indent="-355600" lvl="0" marL="457200" rtl="0" algn="l">
              <a:lnSpc>
                <a:spcPct val="115000"/>
              </a:lnSpc>
              <a:spcBef>
                <a:spcPts val="0"/>
              </a:spcBef>
              <a:spcAft>
                <a:spcPts val="0"/>
              </a:spcAft>
              <a:buClr>
                <a:srgbClr val="FFFFFF"/>
              </a:buClr>
              <a:buSzPts val="2000"/>
              <a:buFont typeface="Fira Sans Condensed Light"/>
              <a:buChar char="●"/>
            </a:pPr>
            <a:r>
              <a:rPr lang="en" sz="2000">
                <a:solidFill>
                  <a:srgbClr val="FFFFFF"/>
                </a:solidFill>
                <a:latin typeface="Fira Sans Condensed Light"/>
                <a:ea typeface="Fira Sans Condensed Light"/>
                <a:cs typeface="Fira Sans Condensed Light"/>
                <a:sym typeface="Fira Sans Condensed Light"/>
              </a:rPr>
              <a:t>3 Classes</a:t>
            </a:r>
            <a:endParaRPr sz="2000">
              <a:solidFill>
                <a:srgbClr val="FFFFFF"/>
              </a:solidFill>
              <a:latin typeface="Fira Sans Condensed Light"/>
              <a:ea typeface="Fira Sans Condensed Light"/>
              <a:cs typeface="Fira Sans Condensed Light"/>
              <a:sym typeface="Fira Sans Condensed Light"/>
            </a:endParaRPr>
          </a:p>
          <a:p>
            <a:pPr indent="-355600" lvl="0" marL="457200" rtl="0" algn="l">
              <a:lnSpc>
                <a:spcPct val="115000"/>
              </a:lnSpc>
              <a:spcBef>
                <a:spcPts val="0"/>
              </a:spcBef>
              <a:spcAft>
                <a:spcPts val="0"/>
              </a:spcAft>
              <a:buClr>
                <a:srgbClr val="FFFFFF"/>
              </a:buClr>
              <a:buSzPts val="2000"/>
              <a:buFont typeface="Fira Sans Condensed Light"/>
              <a:buChar char="●"/>
            </a:pPr>
            <a:r>
              <a:rPr lang="en" sz="2000">
                <a:solidFill>
                  <a:srgbClr val="FFFFFF"/>
                </a:solidFill>
                <a:latin typeface="Fira Sans Condensed Light"/>
                <a:ea typeface="Fira Sans Condensed Light"/>
                <a:cs typeface="Fira Sans Condensed Light"/>
                <a:sym typeface="Fira Sans Condensed Light"/>
              </a:rPr>
              <a:t>5 Ratios</a:t>
            </a:r>
            <a:endParaRPr sz="2000">
              <a:solidFill>
                <a:srgbClr val="FFFFFF"/>
              </a:solidFill>
              <a:latin typeface="Fira Sans Condensed Light"/>
              <a:ea typeface="Fira Sans Condensed Light"/>
              <a:cs typeface="Fira Sans Condensed Light"/>
              <a:sym typeface="Fira Sans Condensed Light"/>
            </a:endParaRPr>
          </a:p>
          <a:p>
            <a:pPr indent="-355600" lvl="0" marL="457200" rtl="0" algn="l">
              <a:lnSpc>
                <a:spcPct val="115000"/>
              </a:lnSpc>
              <a:spcBef>
                <a:spcPts val="0"/>
              </a:spcBef>
              <a:spcAft>
                <a:spcPts val="0"/>
              </a:spcAft>
              <a:buClr>
                <a:srgbClr val="FFFFFF"/>
              </a:buClr>
              <a:buSzPts val="2000"/>
              <a:buFont typeface="Fira Sans Condensed Light"/>
              <a:buChar char="●"/>
            </a:pPr>
            <a:r>
              <a:rPr lang="en" sz="2000">
                <a:solidFill>
                  <a:srgbClr val="FFFFFF"/>
                </a:solidFill>
                <a:latin typeface="Fira Sans Condensed Light"/>
                <a:ea typeface="Fira Sans Condensed Light"/>
                <a:cs typeface="Fira Sans Condensed Light"/>
                <a:sym typeface="Fira Sans Condensed Light"/>
              </a:rPr>
              <a:t>Euclidean Distance</a:t>
            </a:r>
            <a:endParaRPr sz="2000">
              <a:solidFill>
                <a:srgbClr val="FFFFFF"/>
              </a:solidFill>
              <a:latin typeface="Fira Sans Condensed Light"/>
              <a:ea typeface="Fira Sans Condensed Light"/>
              <a:cs typeface="Fira Sans Condensed Light"/>
              <a:sym typeface="Fira Sans Condensed Light"/>
            </a:endParaRPr>
          </a:p>
        </p:txBody>
      </p:sp>
      <p:pic>
        <p:nvPicPr>
          <p:cNvPr id="295" name="Google Shape;295;p29"/>
          <p:cNvPicPr preferRelativeResize="0"/>
          <p:nvPr/>
        </p:nvPicPr>
        <p:blipFill>
          <a:blip r:embed="rId4">
            <a:alphaModFix/>
          </a:blip>
          <a:stretch>
            <a:fillRect/>
          </a:stretch>
        </p:blipFill>
        <p:spPr>
          <a:xfrm>
            <a:off x="4661725" y="1313875"/>
            <a:ext cx="3762375" cy="335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616925" y="142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Ratios</a:t>
            </a:r>
            <a:endParaRPr/>
          </a:p>
        </p:txBody>
      </p:sp>
      <p:pic>
        <p:nvPicPr>
          <p:cNvPr id="301" name="Google Shape;301;p30"/>
          <p:cNvPicPr preferRelativeResize="0"/>
          <p:nvPr/>
        </p:nvPicPr>
        <p:blipFill rotWithShape="1">
          <a:blip r:embed="rId3">
            <a:alphaModFix/>
          </a:blip>
          <a:srcRect b="0" l="13161" r="18995" t="0"/>
          <a:stretch/>
        </p:blipFill>
        <p:spPr>
          <a:xfrm>
            <a:off x="670337" y="715563"/>
            <a:ext cx="3607675" cy="4221775"/>
          </a:xfrm>
          <a:prstGeom prst="rect">
            <a:avLst/>
          </a:prstGeom>
          <a:noFill/>
          <a:ln>
            <a:noFill/>
          </a:ln>
        </p:spPr>
      </p:pic>
      <p:cxnSp>
        <p:nvCxnSpPr>
          <p:cNvPr id="302" name="Google Shape;302;p30"/>
          <p:cNvCxnSpPr/>
          <p:nvPr/>
        </p:nvCxnSpPr>
        <p:spPr>
          <a:xfrm>
            <a:off x="1692145" y="2605309"/>
            <a:ext cx="1802700" cy="0"/>
          </a:xfrm>
          <a:prstGeom prst="straightConnector1">
            <a:avLst/>
          </a:prstGeom>
          <a:noFill/>
          <a:ln cap="flat" cmpd="sng" w="19050">
            <a:solidFill>
              <a:srgbClr val="980000"/>
            </a:solidFill>
            <a:prstDash val="solid"/>
            <a:round/>
            <a:headEnd len="med" w="med" type="none"/>
            <a:tailEnd len="med" w="med" type="none"/>
          </a:ln>
        </p:spPr>
      </p:cxnSp>
      <p:cxnSp>
        <p:nvCxnSpPr>
          <p:cNvPr id="303" name="Google Shape;303;p30"/>
          <p:cNvCxnSpPr/>
          <p:nvPr/>
        </p:nvCxnSpPr>
        <p:spPr>
          <a:xfrm>
            <a:off x="2142820" y="3809735"/>
            <a:ext cx="967500" cy="0"/>
          </a:xfrm>
          <a:prstGeom prst="straightConnector1">
            <a:avLst/>
          </a:prstGeom>
          <a:noFill/>
          <a:ln cap="flat" cmpd="sng" w="19050">
            <a:solidFill>
              <a:srgbClr val="980000"/>
            </a:solidFill>
            <a:prstDash val="solid"/>
            <a:round/>
            <a:headEnd len="med" w="med" type="none"/>
            <a:tailEnd len="med" w="med" type="none"/>
          </a:ln>
        </p:spPr>
      </p:cxnSp>
      <p:cxnSp>
        <p:nvCxnSpPr>
          <p:cNvPr id="304" name="Google Shape;304;p30"/>
          <p:cNvCxnSpPr/>
          <p:nvPr/>
        </p:nvCxnSpPr>
        <p:spPr>
          <a:xfrm>
            <a:off x="2241497" y="2519283"/>
            <a:ext cx="687900" cy="0"/>
          </a:xfrm>
          <a:prstGeom prst="straightConnector1">
            <a:avLst/>
          </a:prstGeom>
          <a:noFill/>
          <a:ln cap="flat" cmpd="sng" w="19050">
            <a:solidFill>
              <a:srgbClr val="FF9900"/>
            </a:solidFill>
            <a:prstDash val="solid"/>
            <a:round/>
            <a:headEnd len="med" w="med" type="none"/>
            <a:tailEnd len="med" w="med" type="none"/>
          </a:ln>
        </p:spPr>
      </p:cxnSp>
      <p:cxnSp>
        <p:nvCxnSpPr>
          <p:cNvPr id="305" name="Google Shape;305;p30"/>
          <p:cNvCxnSpPr/>
          <p:nvPr/>
        </p:nvCxnSpPr>
        <p:spPr>
          <a:xfrm>
            <a:off x="2142820" y="3745647"/>
            <a:ext cx="967500" cy="0"/>
          </a:xfrm>
          <a:prstGeom prst="straightConnector1">
            <a:avLst/>
          </a:prstGeom>
          <a:noFill/>
          <a:ln cap="flat" cmpd="sng" w="19050">
            <a:solidFill>
              <a:srgbClr val="FF9900"/>
            </a:solidFill>
            <a:prstDash val="solid"/>
            <a:round/>
            <a:headEnd len="med" w="med" type="none"/>
            <a:tailEnd len="med" w="med" type="none"/>
          </a:ln>
        </p:spPr>
      </p:cxnSp>
      <p:cxnSp>
        <p:nvCxnSpPr>
          <p:cNvPr id="306" name="Google Shape;306;p30"/>
          <p:cNvCxnSpPr/>
          <p:nvPr/>
        </p:nvCxnSpPr>
        <p:spPr>
          <a:xfrm>
            <a:off x="2553696" y="983033"/>
            <a:ext cx="26400" cy="1179600"/>
          </a:xfrm>
          <a:prstGeom prst="straightConnector1">
            <a:avLst/>
          </a:prstGeom>
          <a:noFill/>
          <a:ln cap="flat" cmpd="sng" w="19050">
            <a:solidFill>
              <a:srgbClr val="274E13"/>
            </a:solidFill>
            <a:prstDash val="solid"/>
            <a:round/>
            <a:headEnd len="med" w="med" type="none"/>
            <a:tailEnd len="med" w="med" type="none"/>
          </a:ln>
        </p:spPr>
      </p:cxnSp>
      <p:cxnSp>
        <p:nvCxnSpPr>
          <p:cNvPr id="307" name="Google Shape;307;p30"/>
          <p:cNvCxnSpPr/>
          <p:nvPr/>
        </p:nvCxnSpPr>
        <p:spPr>
          <a:xfrm>
            <a:off x="2606707" y="3699117"/>
            <a:ext cx="13200" cy="725100"/>
          </a:xfrm>
          <a:prstGeom prst="straightConnector1">
            <a:avLst/>
          </a:prstGeom>
          <a:noFill/>
          <a:ln cap="flat" cmpd="sng" w="19050">
            <a:solidFill>
              <a:srgbClr val="274E13"/>
            </a:solidFill>
            <a:prstDash val="solid"/>
            <a:round/>
            <a:headEnd len="med" w="med" type="none"/>
            <a:tailEnd len="med" w="med" type="none"/>
          </a:ln>
        </p:spPr>
      </p:cxnSp>
      <p:cxnSp>
        <p:nvCxnSpPr>
          <p:cNvPr id="308" name="Google Shape;308;p30"/>
          <p:cNvCxnSpPr/>
          <p:nvPr/>
        </p:nvCxnSpPr>
        <p:spPr>
          <a:xfrm>
            <a:off x="2606707" y="2187429"/>
            <a:ext cx="0" cy="208800"/>
          </a:xfrm>
          <a:prstGeom prst="straightConnector1">
            <a:avLst/>
          </a:prstGeom>
          <a:noFill/>
          <a:ln cap="flat" cmpd="sng" w="19050">
            <a:solidFill>
              <a:srgbClr val="0000FF"/>
            </a:solidFill>
            <a:prstDash val="solid"/>
            <a:round/>
            <a:headEnd len="med" w="med" type="none"/>
            <a:tailEnd len="med" w="med" type="none"/>
          </a:ln>
        </p:spPr>
      </p:cxnSp>
      <p:cxnSp>
        <p:nvCxnSpPr>
          <p:cNvPr id="309" name="Google Shape;309;p30"/>
          <p:cNvCxnSpPr/>
          <p:nvPr/>
        </p:nvCxnSpPr>
        <p:spPr>
          <a:xfrm>
            <a:off x="2659751" y="3293548"/>
            <a:ext cx="0" cy="430500"/>
          </a:xfrm>
          <a:prstGeom prst="straightConnector1">
            <a:avLst/>
          </a:prstGeom>
          <a:noFill/>
          <a:ln cap="flat" cmpd="sng" w="19050">
            <a:solidFill>
              <a:srgbClr val="0000FF"/>
            </a:solidFill>
            <a:prstDash val="solid"/>
            <a:round/>
            <a:headEnd len="med" w="med" type="none"/>
            <a:tailEnd len="med" w="med" type="none"/>
          </a:ln>
        </p:spPr>
      </p:cxnSp>
      <p:cxnSp>
        <p:nvCxnSpPr>
          <p:cNvPr id="310" name="Google Shape;310;p30"/>
          <p:cNvCxnSpPr/>
          <p:nvPr/>
        </p:nvCxnSpPr>
        <p:spPr>
          <a:xfrm>
            <a:off x="2434429" y="1007595"/>
            <a:ext cx="79500" cy="3416700"/>
          </a:xfrm>
          <a:prstGeom prst="straightConnector1">
            <a:avLst/>
          </a:prstGeom>
          <a:noFill/>
          <a:ln cap="flat" cmpd="sng" w="19050">
            <a:solidFill>
              <a:srgbClr val="674EA7"/>
            </a:solidFill>
            <a:prstDash val="solid"/>
            <a:round/>
            <a:headEnd len="med" w="med" type="none"/>
            <a:tailEnd len="med" w="med" type="none"/>
          </a:ln>
        </p:spPr>
      </p:cxnSp>
      <p:cxnSp>
        <p:nvCxnSpPr>
          <p:cNvPr id="311" name="Google Shape;311;p30"/>
          <p:cNvCxnSpPr/>
          <p:nvPr/>
        </p:nvCxnSpPr>
        <p:spPr>
          <a:xfrm>
            <a:off x="1493345" y="2826515"/>
            <a:ext cx="2240100" cy="0"/>
          </a:xfrm>
          <a:prstGeom prst="straightConnector1">
            <a:avLst/>
          </a:prstGeom>
          <a:noFill/>
          <a:ln cap="flat" cmpd="sng" w="19050">
            <a:solidFill>
              <a:srgbClr val="674EA7"/>
            </a:solidFill>
            <a:prstDash val="solid"/>
            <a:round/>
            <a:headEnd len="med" w="med" type="none"/>
            <a:tailEnd len="med" w="med" type="none"/>
          </a:ln>
        </p:spPr>
      </p:cxnSp>
      <p:sp>
        <p:nvSpPr>
          <p:cNvPr id="312" name="Google Shape;312;p30"/>
          <p:cNvSpPr/>
          <p:nvPr/>
        </p:nvSpPr>
        <p:spPr>
          <a:xfrm>
            <a:off x="3654039" y="2783412"/>
            <a:ext cx="79500" cy="86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493345" y="2783412"/>
            <a:ext cx="79500" cy="86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txBox="1"/>
          <p:nvPr/>
        </p:nvSpPr>
        <p:spPr>
          <a:xfrm>
            <a:off x="4873675" y="801200"/>
            <a:ext cx="42789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FFFFFF"/>
                </a:solidFill>
                <a:latin typeface="Fira Sans Condensed"/>
                <a:ea typeface="Fira Sans Condensed"/>
                <a:cs typeface="Fira Sans Condensed"/>
                <a:sym typeface="Fira Sans Condensed"/>
              </a:rPr>
              <a:t>Horizontal Ratios:</a:t>
            </a:r>
            <a:endParaRPr b="1" sz="1600">
              <a:solidFill>
                <a:srgbClr val="FFFFFF"/>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intercanthal/interchillion </a:t>
            </a:r>
            <a:endParaRPr sz="1600">
              <a:solidFill>
                <a:srgbClr val="FFFFFF"/>
              </a:solidFill>
              <a:latin typeface="Fira Sans Condensed Light"/>
              <a:ea typeface="Fira Sans Condensed Light"/>
              <a:cs typeface="Fira Sans Condensed Light"/>
              <a:sym typeface="Fira Sans Condensed Light"/>
            </a:endParaRPr>
          </a:p>
          <a:p>
            <a:pPr indent="457200" lvl="0" marL="0" rtl="0" algn="l">
              <a:lnSpc>
                <a:spcPct val="115000"/>
              </a:lnSpc>
              <a:spcBef>
                <a:spcPts val="0"/>
              </a:spcBef>
              <a:spcAft>
                <a:spcPts val="0"/>
              </a:spcAft>
              <a:buNone/>
            </a:pPr>
            <a:r>
              <a:rPr lang="en" sz="1600">
                <a:solidFill>
                  <a:srgbClr val="FFFFFF"/>
                </a:solidFill>
                <a:latin typeface="Fira Sans Condensed Light"/>
                <a:ea typeface="Fira Sans Condensed Light"/>
                <a:cs typeface="Fira Sans Condensed Light"/>
                <a:sym typeface="Fira Sans Condensed Light"/>
              </a:rPr>
              <a:t>ex_r - ex_l / ch_r-ch_l (red)</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lnSpc>
                <a:spcPct val="115000"/>
              </a:lnSpc>
              <a:spcBef>
                <a:spcPts val="0"/>
              </a:spcBef>
              <a:spcAft>
                <a:spcPts val="0"/>
              </a:spcAft>
              <a:buClr>
                <a:srgbClr val="FFFFFF"/>
              </a:buClr>
              <a:buSzPts val="1600"/>
              <a:buFont typeface="Fira Sans Condensed"/>
              <a:buChar char="●"/>
            </a:pPr>
            <a:r>
              <a:rPr b="1" lang="en" sz="1600">
                <a:solidFill>
                  <a:srgbClr val="FFFFFF"/>
                </a:solidFill>
                <a:latin typeface="Fira Sans Condensed"/>
                <a:ea typeface="Fira Sans Condensed"/>
                <a:cs typeface="Fira Sans Condensed"/>
                <a:sym typeface="Fira Sans Condensed"/>
              </a:rPr>
              <a:t>interchilion/interdacryon (ratio 2)</a:t>
            </a:r>
            <a:endParaRPr b="1" sz="1600">
              <a:solidFill>
                <a:srgbClr val="FFFFFF"/>
              </a:solidFill>
              <a:latin typeface="Fira Sans Condensed"/>
              <a:ea typeface="Fira Sans Condensed"/>
              <a:cs typeface="Fira Sans Condensed"/>
              <a:sym typeface="Fira Sans Condensed"/>
            </a:endParaRPr>
          </a:p>
          <a:p>
            <a:pPr indent="457200" lvl="0" marL="0" rtl="0" algn="l">
              <a:lnSpc>
                <a:spcPct val="115000"/>
              </a:lnSpc>
              <a:spcBef>
                <a:spcPts val="0"/>
              </a:spcBef>
              <a:spcAft>
                <a:spcPts val="0"/>
              </a:spcAft>
              <a:buNone/>
            </a:pPr>
            <a:r>
              <a:rPr b="1" lang="en" sz="1600">
                <a:solidFill>
                  <a:srgbClr val="FFFFFF"/>
                </a:solidFill>
                <a:latin typeface="Fira Sans Condensed"/>
                <a:ea typeface="Fira Sans Condensed"/>
                <a:cs typeface="Fira Sans Condensed"/>
                <a:sym typeface="Fira Sans Condensed"/>
              </a:rPr>
              <a:t>ch_r-ch_l / en_r-en_l (orange)</a:t>
            </a:r>
            <a:endParaRPr b="1" sz="16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0"/>
              </a:spcBef>
              <a:spcAft>
                <a:spcPts val="0"/>
              </a:spcAft>
              <a:buNone/>
            </a:pPr>
            <a:r>
              <a:rPr b="1" lang="en" sz="1600">
                <a:solidFill>
                  <a:srgbClr val="FFFFFF"/>
                </a:solidFill>
                <a:latin typeface="Fira Sans Condensed"/>
                <a:ea typeface="Fira Sans Condensed"/>
                <a:cs typeface="Fira Sans Condensed"/>
                <a:sym typeface="Fira Sans Condensed"/>
              </a:rPr>
              <a:t>Vertical Ratios:</a:t>
            </a:r>
            <a:endParaRPr b="1" sz="1600">
              <a:solidFill>
                <a:srgbClr val="FFFFFF"/>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forehead height/stomion-soft menton </a:t>
            </a:r>
            <a:endParaRPr sz="1600">
              <a:solidFill>
                <a:srgbClr val="FFFFFF"/>
              </a:solidFill>
              <a:latin typeface="Fira Sans Condensed Light"/>
              <a:ea typeface="Fira Sans Condensed Light"/>
              <a:cs typeface="Fira Sans Condensed Light"/>
              <a:sym typeface="Fira Sans Condensed Light"/>
            </a:endParaRPr>
          </a:p>
          <a:p>
            <a:pPr indent="457200" lvl="0" marL="0" rtl="0" algn="l">
              <a:lnSpc>
                <a:spcPct val="115000"/>
              </a:lnSpc>
              <a:spcBef>
                <a:spcPts val="0"/>
              </a:spcBef>
              <a:spcAft>
                <a:spcPts val="0"/>
              </a:spcAft>
              <a:buNone/>
            </a:pPr>
            <a:r>
              <a:rPr lang="en" sz="1600">
                <a:solidFill>
                  <a:srgbClr val="FFFFFF"/>
                </a:solidFill>
                <a:latin typeface="Fira Sans Condensed Light"/>
                <a:ea typeface="Fira Sans Condensed Light"/>
                <a:cs typeface="Fira Sans Condensed Light"/>
                <a:sym typeface="Fira Sans Condensed Light"/>
              </a:rPr>
              <a:t>tr-g /sto-me (green)</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lnSpc>
                <a:spcPct val="115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Soft menton-nasion/subnasale-stomion </a:t>
            </a:r>
            <a:endParaRPr sz="1600">
              <a:solidFill>
                <a:srgbClr val="FFFFFF"/>
              </a:solidFill>
              <a:latin typeface="Fira Sans Condensed Light"/>
              <a:ea typeface="Fira Sans Condensed Light"/>
              <a:cs typeface="Fira Sans Condensed Light"/>
              <a:sym typeface="Fira Sans Condensed Light"/>
            </a:endParaRPr>
          </a:p>
          <a:p>
            <a:pPr indent="457200" lvl="0" marL="0" rtl="0" algn="l">
              <a:lnSpc>
                <a:spcPct val="115000"/>
              </a:lnSpc>
              <a:spcBef>
                <a:spcPts val="0"/>
              </a:spcBef>
              <a:spcAft>
                <a:spcPts val="0"/>
              </a:spcAft>
              <a:buNone/>
            </a:pPr>
            <a:r>
              <a:rPr lang="en" sz="1600">
                <a:solidFill>
                  <a:srgbClr val="FFFFFF"/>
                </a:solidFill>
                <a:latin typeface="Fira Sans Condensed Light"/>
                <a:ea typeface="Fira Sans Condensed Light"/>
                <a:cs typeface="Fira Sans Condensed Light"/>
                <a:sym typeface="Fira Sans Condensed Light"/>
              </a:rPr>
              <a:t>g-n / sn-sto (blue)</a:t>
            </a:r>
            <a:endParaRPr sz="1600">
              <a:solidFill>
                <a:srgbClr val="FFFFFF"/>
              </a:solidFill>
              <a:latin typeface="Fira Sans Condensed Light"/>
              <a:ea typeface="Fira Sans Condensed Light"/>
              <a:cs typeface="Fira Sans Condensed Light"/>
              <a:sym typeface="Fira Sans Condensed Light"/>
            </a:endParaRPr>
          </a:p>
          <a:p>
            <a:pPr indent="0" lvl="0" marL="0" rtl="0" algn="l">
              <a:lnSpc>
                <a:spcPct val="115000"/>
              </a:lnSpc>
              <a:spcBef>
                <a:spcPts val="0"/>
              </a:spcBef>
              <a:spcAft>
                <a:spcPts val="0"/>
              </a:spcAft>
              <a:buNone/>
            </a:pPr>
            <a:r>
              <a:rPr b="1" lang="en" sz="1600">
                <a:solidFill>
                  <a:srgbClr val="FFFFFF"/>
                </a:solidFill>
                <a:latin typeface="Fira Sans Condensed"/>
                <a:ea typeface="Fira Sans Condensed"/>
                <a:cs typeface="Fira Sans Condensed"/>
                <a:sym typeface="Fira Sans Condensed"/>
              </a:rPr>
              <a:t>Cross Ratio:</a:t>
            </a:r>
            <a:endParaRPr b="1" sz="1600">
              <a:solidFill>
                <a:srgbClr val="FFFFFF"/>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FFFFF"/>
              </a:buClr>
              <a:buSzPts val="1600"/>
              <a:buFont typeface="Fira Sans Condensed"/>
              <a:buChar char="●"/>
            </a:pPr>
            <a:r>
              <a:rPr b="1" lang="en" sz="1600">
                <a:solidFill>
                  <a:srgbClr val="FFFFFF"/>
                </a:solidFill>
                <a:latin typeface="Fira Sans Condensed"/>
                <a:ea typeface="Fira Sans Condensed"/>
                <a:cs typeface="Fira Sans Condensed"/>
                <a:sym typeface="Fira Sans Condensed"/>
              </a:rPr>
              <a:t>trichion-menton/zygions (ratio 5)</a:t>
            </a:r>
            <a:endParaRPr b="1" sz="1600">
              <a:solidFill>
                <a:srgbClr val="FFFFFF"/>
              </a:solidFill>
              <a:latin typeface="Fira Sans Condensed"/>
              <a:ea typeface="Fira Sans Condensed"/>
              <a:cs typeface="Fira Sans Condensed"/>
              <a:sym typeface="Fira Sans Condensed"/>
            </a:endParaRPr>
          </a:p>
          <a:p>
            <a:pPr indent="457200" lvl="0" marL="0" rtl="0" algn="l">
              <a:lnSpc>
                <a:spcPct val="115000"/>
              </a:lnSpc>
              <a:spcBef>
                <a:spcPts val="0"/>
              </a:spcBef>
              <a:spcAft>
                <a:spcPts val="0"/>
              </a:spcAft>
              <a:buNone/>
            </a:pPr>
            <a:r>
              <a:rPr b="1" lang="en" sz="1600">
                <a:solidFill>
                  <a:srgbClr val="FFFFFF"/>
                </a:solidFill>
                <a:latin typeface="Fira Sans Condensed"/>
                <a:ea typeface="Fira Sans Condensed"/>
                <a:cs typeface="Fira Sans Condensed"/>
                <a:sym typeface="Fira Sans Condensed"/>
              </a:rPr>
              <a:t>tr-me / zy_l-zy_r (purple)</a:t>
            </a:r>
            <a:endParaRPr b="1" sz="16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